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y="5143500" cx="9144000"/>
  <p:notesSz cx="6858000" cy="9144000"/>
  <p:embeddedFontLst>
    <p:embeddedFont>
      <p:font typeface="Nunito SemiBold"/>
      <p:regular r:id="rId65"/>
      <p:bold r:id="rId66"/>
      <p:italic r:id="rId67"/>
      <p:boldItalic r:id="rId68"/>
    </p:embeddedFont>
    <p:embeddedFont>
      <p:font typeface="Lexend Deca Light"/>
      <p:regular r:id="rId69"/>
      <p:bold r:id="rId70"/>
    </p:embeddedFont>
    <p:embeddedFont>
      <p:font typeface="Nunito"/>
      <p:regular r:id="rId71"/>
      <p:bold r:id="rId72"/>
      <p:italic r:id="rId73"/>
      <p:boldItalic r:id="rId74"/>
    </p:embeddedFont>
    <p:embeddedFont>
      <p:font typeface="Lexend Deca Medium"/>
      <p:regular r:id="rId75"/>
      <p:bold r:id="rId76"/>
    </p:embeddedFont>
    <p:embeddedFont>
      <p:font typeface="Nunito ExtraBold"/>
      <p:bold r:id="rId77"/>
      <p:boldItalic r:id="rId78"/>
    </p:embeddedFont>
    <p:embeddedFont>
      <p:font typeface="Nunito Medium"/>
      <p:regular r:id="rId79"/>
      <p:bold r:id="rId80"/>
      <p:italic r:id="rId81"/>
      <p:boldItalic r:id="rId82"/>
    </p:embeddedFont>
    <p:embeddedFont>
      <p:font typeface="Lexend Deca"/>
      <p:regular r:id="rId83"/>
      <p:bold r:id="rId84"/>
    </p:embeddedFont>
    <p:embeddedFont>
      <p:font typeface="Nunito Black"/>
      <p:bold r:id="rId85"/>
      <p:boldItalic r:id="rId8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LexendDeca-bold.fntdata"/><Relationship Id="rId83" Type="http://schemas.openxmlformats.org/officeDocument/2006/relationships/font" Target="fonts/LexendDeca-regular.fntdata"/><Relationship Id="rId42" Type="http://schemas.openxmlformats.org/officeDocument/2006/relationships/slide" Target="slides/slide37.xml"/><Relationship Id="rId86" Type="http://schemas.openxmlformats.org/officeDocument/2006/relationships/font" Target="fonts/NunitoBlack-boldItalic.fntdata"/><Relationship Id="rId41" Type="http://schemas.openxmlformats.org/officeDocument/2006/relationships/slide" Target="slides/slide36.xml"/><Relationship Id="rId85" Type="http://schemas.openxmlformats.org/officeDocument/2006/relationships/font" Target="fonts/NunitoBlack-bold.fntdata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NunitoMedium-bold.fntdata"/><Relationship Id="rId82" Type="http://schemas.openxmlformats.org/officeDocument/2006/relationships/font" Target="fonts/NunitoMedium-boldItalic.fntdata"/><Relationship Id="rId81" Type="http://schemas.openxmlformats.org/officeDocument/2006/relationships/font" Target="fonts/NunitoMedium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Nunito-italic.fntdata"/><Relationship Id="rId72" Type="http://schemas.openxmlformats.org/officeDocument/2006/relationships/font" Target="fonts/Nunito-bold.fntdata"/><Relationship Id="rId31" Type="http://schemas.openxmlformats.org/officeDocument/2006/relationships/slide" Target="slides/slide26.xml"/><Relationship Id="rId75" Type="http://schemas.openxmlformats.org/officeDocument/2006/relationships/font" Target="fonts/LexendDecaMedium-regular.fntdata"/><Relationship Id="rId30" Type="http://schemas.openxmlformats.org/officeDocument/2006/relationships/slide" Target="slides/slide25.xml"/><Relationship Id="rId74" Type="http://schemas.openxmlformats.org/officeDocument/2006/relationships/font" Target="fonts/Nunito-boldItalic.fntdata"/><Relationship Id="rId33" Type="http://schemas.openxmlformats.org/officeDocument/2006/relationships/slide" Target="slides/slide28.xml"/><Relationship Id="rId77" Type="http://schemas.openxmlformats.org/officeDocument/2006/relationships/font" Target="fonts/NunitoExtraBold-bold.fntdata"/><Relationship Id="rId32" Type="http://schemas.openxmlformats.org/officeDocument/2006/relationships/slide" Target="slides/slide27.xml"/><Relationship Id="rId76" Type="http://schemas.openxmlformats.org/officeDocument/2006/relationships/font" Target="fonts/LexendDecaMedium-bold.fntdata"/><Relationship Id="rId35" Type="http://schemas.openxmlformats.org/officeDocument/2006/relationships/slide" Target="slides/slide30.xml"/><Relationship Id="rId79" Type="http://schemas.openxmlformats.org/officeDocument/2006/relationships/font" Target="fonts/NunitoMedium-regular.fntdata"/><Relationship Id="rId34" Type="http://schemas.openxmlformats.org/officeDocument/2006/relationships/slide" Target="slides/slide29.xml"/><Relationship Id="rId78" Type="http://schemas.openxmlformats.org/officeDocument/2006/relationships/font" Target="fonts/NunitoExtraBold-boldItalic.fntdata"/><Relationship Id="rId71" Type="http://schemas.openxmlformats.org/officeDocument/2006/relationships/font" Target="fonts/Nunito-regular.fntdata"/><Relationship Id="rId70" Type="http://schemas.openxmlformats.org/officeDocument/2006/relationships/font" Target="fonts/LexendDecaLight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NunitoSemiBold-bold.fntdata"/><Relationship Id="rId21" Type="http://schemas.openxmlformats.org/officeDocument/2006/relationships/slide" Target="slides/slide16.xml"/><Relationship Id="rId65" Type="http://schemas.openxmlformats.org/officeDocument/2006/relationships/font" Target="fonts/NunitoSemiBold-regular.fntdata"/><Relationship Id="rId24" Type="http://schemas.openxmlformats.org/officeDocument/2006/relationships/slide" Target="slides/slide19.xml"/><Relationship Id="rId68" Type="http://schemas.openxmlformats.org/officeDocument/2006/relationships/font" Target="fonts/NunitoSemiBold-boldItalic.fntdata"/><Relationship Id="rId23" Type="http://schemas.openxmlformats.org/officeDocument/2006/relationships/slide" Target="slides/slide18.xml"/><Relationship Id="rId67" Type="http://schemas.openxmlformats.org/officeDocument/2006/relationships/font" Target="fonts/NunitoSemiBold-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LexendDecaLight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icroservices.io/articles/scalecube.html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onsul.io/consul-on-kubernetes" TargetMode="Externa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0a7261f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30a7261f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040b0bed9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040b0bed9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3040b0bed9_1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3040b0bed9_1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3040b0bed9_1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3040b0bed9_1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040b0bed9_1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040b0bed9_1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3040b0bed9_1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3040b0bed9_1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ce18d6227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1ce18d622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33333"/>
                </a:solidFill>
                <a:highlight>
                  <a:srgbClr val="FFFFFF"/>
                </a:highlight>
              </a:rPr>
              <a:t>El cubo de escala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hlinkClick r:id="rId2"/>
              </a:rPr>
              <a:t>https://microservices.io/articles/scalecube.html</a:t>
            </a:r>
            <a:r>
              <a:rPr lang="en" sz="2000"/>
              <a:t>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Ejemplo: 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una aplicación podría proporcionar a los clientes que pagan un SLA más alto que a los clientes gratuitos al enrutar sus solicitudes a un conjunto diferente de servidores con más capacidad.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ce18d6227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ce18d6227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040b0bed9_1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3040b0bed9_1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040b0bed9_1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3040b0bed9_1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3040b0bed9_1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3040b0bed9_1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30a7261f72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30a7261f72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3040b0bed9_1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3040b0bed9_1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040b0bed9_1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3040b0bed9_1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3040b0bed9_1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3040b0bed9_1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3040b0bed9_1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3040b0bed9_1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3040b0bed9_1_7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3040b0bed9_1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3040b0bed9_1_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3040b0bed9_1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3040b0bed9_1_8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3040b0bed9_1_8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3040b0bed9_1_9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3040b0bed9_1_9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3040b0bed9_1_9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3040b0bed9_1_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3040b0bed9_1_10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3040b0bed9_1_10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32a6a9f0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32a6a9f0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3040b0bed9_1_1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3040b0bed9_1_1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3040b0bed9_1_1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3040b0bed9_1_1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3040b0bed9_1_1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3040b0bed9_1_1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3040b0bed9_1_1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3040b0bed9_1_1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3040b0bed9_1_1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3040b0bed9_1_1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3040b0bed9_1_1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3040b0bed9_1_1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3040b0bed9_1_1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3040b0bed9_1_1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https://www.consul.io/consul-on-kubernetes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3040b0bed9_1_1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3040b0bed9_1_1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3040b0bed9_1_1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3040b0bed9_1_1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3040b0bed9_1_1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3040b0bed9_1_1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30a7261f72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30a7261f72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3040b0bed9_1_1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3040b0bed9_1_1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3040b0bed9_1_1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3040b0bed9_1_1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3040b0bed9_1_18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3040b0bed9_1_1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3040b0bed9_1_1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3040b0bed9_1_1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3040b0bed9_1_18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3040b0bed9_1_1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3040b0bed9_7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3040b0bed9_7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3040b0bed9_1_19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3040b0bed9_1_1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3040b0bed9_1_19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3040b0bed9_1_19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3040b0bed9_7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3040b0bed9_7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3040b0bed9_7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3040b0bed9_7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30a7261f72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30a7261f72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Casi todas las historias exitosas de microservicios comenzaron con un monolito que creció demasiado y se rompió.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Casi todas las historias exitosas de microservicios comenzaron con un monolito que creció demasiado y se rompió.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Casi todos los casos en los que he oído hablar de un sistema que se creó como un sistema de microservicio desde cero, terminó en serios problemas.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3040b0bed9_7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3040b0bed9_7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3040b0bed9_7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3040b0bed9_7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3040b0bed9_7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3040b0bed9_7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3040b0bed9_7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3040b0bed9_7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3040b0bed9_7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3040b0bed9_7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3040b0bed9_7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3040b0bed9_7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3040b0bed9_1_20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3040b0bed9_1_20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3040b0bed9_1_20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3040b0bed9_1_2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32a6a9f05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32a6a9f05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3040b0bed9_1_2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3040b0bed9_1_2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30a7261f72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30a7261f72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040b0be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3040b0be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3040b0bed9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3040b0bed9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3040b0bed9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3040b0bed9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showMasterSp="0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7.png"/><Relationship Id="rId8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5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Relationship Id="rId4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Relationship Id="rId4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Relationship Id="rId4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Relationship Id="rId4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Relationship Id="rId4" Type="http://schemas.openxmlformats.org/officeDocument/2006/relationships/image" Target="../media/image31.png"/><Relationship Id="rId5" Type="http://schemas.openxmlformats.org/officeDocument/2006/relationships/image" Target="../media/image36.png"/><Relationship Id="rId6" Type="http://schemas.openxmlformats.org/officeDocument/2006/relationships/image" Target="../media/image28.png"/><Relationship Id="rId7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/Relationships>
</file>

<file path=ppt/slides/_rels/slide33.xml.rels><?xml version="1.0" encoding="UTF-8" standalone="yes"?><Relationships xmlns="http://schemas.openxmlformats.org/package/2006/relationships"><Relationship Id="rId10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png"/><Relationship Id="rId4" Type="http://schemas.openxmlformats.org/officeDocument/2006/relationships/image" Target="../media/image47.png"/><Relationship Id="rId9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0.png"/><Relationship Id="rId7" Type="http://schemas.openxmlformats.org/officeDocument/2006/relationships/image" Target="../media/image46.png"/><Relationship Id="rId8" Type="http://schemas.openxmlformats.org/officeDocument/2006/relationships/image" Target="../media/image4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Relationship Id="rId4" Type="http://schemas.openxmlformats.org/officeDocument/2006/relationships/image" Target="../media/image47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png"/><Relationship Id="rId4" Type="http://schemas.openxmlformats.org/officeDocument/2006/relationships/image" Target="../media/image48.png"/><Relationship Id="rId5" Type="http://schemas.openxmlformats.org/officeDocument/2006/relationships/image" Target="../media/image45.png"/><Relationship Id="rId6" Type="http://schemas.openxmlformats.org/officeDocument/2006/relationships/image" Target="../media/image4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png"/><Relationship Id="rId4" Type="http://schemas.openxmlformats.org/officeDocument/2006/relationships/image" Target="../media/image56.png"/><Relationship Id="rId5" Type="http://schemas.openxmlformats.org/officeDocument/2006/relationships/image" Target="../media/image6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.png"/><Relationship Id="rId4" Type="http://schemas.openxmlformats.org/officeDocument/2006/relationships/image" Target="../media/image54.png"/></Relationships>
</file>

<file path=ppt/slides/_rels/slide38.xml.rels><?xml version="1.0" encoding="UTF-8" standalone="yes"?><Relationships xmlns="http://schemas.openxmlformats.org/package/2006/relationships"><Relationship Id="rId10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49.png"/><Relationship Id="rId8" Type="http://schemas.openxmlformats.org/officeDocument/2006/relationships/image" Target="../media/image5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2.png"/><Relationship Id="rId4" Type="http://schemas.openxmlformats.org/officeDocument/2006/relationships/image" Target="../media/image5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2.png"/><Relationship Id="rId4" Type="http://schemas.openxmlformats.org/officeDocument/2006/relationships/image" Target="../media/image6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.png"/><Relationship Id="rId4" Type="http://schemas.openxmlformats.org/officeDocument/2006/relationships/image" Target="../media/image6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2.png"/><Relationship Id="rId4" Type="http://schemas.openxmlformats.org/officeDocument/2006/relationships/image" Target="../media/image6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2.png"/><Relationship Id="rId4" Type="http://schemas.openxmlformats.org/officeDocument/2006/relationships/image" Target="../media/image6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2.png"/><Relationship Id="rId4" Type="http://schemas.openxmlformats.org/officeDocument/2006/relationships/image" Target="../media/image5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3.png"/><Relationship Id="rId4" Type="http://schemas.openxmlformats.org/officeDocument/2006/relationships/image" Target="../media/image65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3.png"/><Relationship Id="rId4" Type="http://schemas.openxmlformats.org/officeDocument/2006/relationships/image" Target="../media/image69.png"/><Relationship Id="rId5" Type="http://schemas.openxmlformats.org/officeDocument/2006/relationships/image" Target="../media/image75.png"/><Relationship Id="rId6" Type="http://schemas.openxmlformats.org/officeDocument/2006/relationships/image" Target="../media/image7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2.png"/><Relationship Id="rId4" Type="http://schemas.openxmlformats.org/officeDocument/2006/relationships/image" Target="../media/image7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2.png"/><Relationship Id="rId4" Type="http://schemas.openxmlformats.org/officeDocument/2006/relationships/image" Target="../media/image76.png"/><Relationship Id="rId5" Type="http://schemas.openxmlformats.org/officeDocument/2006/relationships/image" Target="../media/image78.png"/><Relationship Id="rId6" Type="http://schemas.openxmlformats.org/officeDocument/2006/relationships/image" Target="../media/image8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2.png"/><Relationship Id="rId4" Type="http://schemas.openxmlformats.org/officeDocument/2006/relationships/image" Target="../media/image80.png"/><Relationship Id="rId5" Type="http://schemas.openxmlformats.org/officeDocument/2006/relationships/image" Target="../media/image83.png"/><Relationship Id="rId6" Type="http://schemas.openxmlformats.org/officeDocument/2006/relationships/image" Target="../media/image7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4.png"/><Relationship Id="rId4" Type="http://schemas.openxmlformats.org/officeDocument/2006/relationships/image" Target="../media/image7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20000" l="0" r="0" t="0"/>
          <a:stretch/>
        </p:blipFill>
        <p:spPr>
          <a:xfrm>
            <a:off x="-25" y="0"/>
            <a:ext cx="9144024" cy="42084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524375" y="1613825"/>
            <a:ext cx="71577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4000" u="none" cap="none" strike="noStrik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Líderes del crecimiento del desarrollador en LATAM</a:t>
            </a:r>
            <a:endParaRPr b="1" i="0" sz="4000" u="none" cap="none" strike="noStrike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b="18268" l="3361" r="7224" t="18822"/>
          <a:stretch/>
        </p:blipFill>
        <p:spPr>
          <a:xfrm>
            <a:off x="497159" y="701375"/>
            <a:ext cx="2383275" cy="618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/>
          <p:nvPr/>
        </p:nvSpPr>
        <p:spPr>
          <a:xfrm>
            <a:off x="646825" y="1519922"/>
            <a:ext cx="470100" cy="93900"/>
          </a:xfrm>
          <a:prstGeom prst="rect">
            <a:avLst/>
          </a:prstGeom>
          <a:solidFill>
            <a:srgbClr val="05D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497150" y="3810000"/>
            <a:ext cx="473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lang="en" sz="13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Cursos creados por expertos que trabajan en: </a:t>
            </a:r>
            <a:endParaRPr b="1" i="0" sz="1300" u="none" cap="none" strike="noStrike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3598" y="4359511"/>
            <a:ext cx="1564701" cy="388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78752" y="4360800"/>
            <a:ext cx="1089411" cy="51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49750" y="4325950"/>
            <a:ext cx="1579710" cy="6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02325" y="4284600"/>
            <a:ext cx="1564695" cy="618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89136" y="4909703"/>
            <a:ext cx="21606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DM Sans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www.silabuz.com - hola@silabuz.com</a:t>
            </a:r>
            <a:endParaRPr b="0" i="0" sz="500" u="none" cap="none" strike="noStrike">
              <a:solidFill>
                <a:srgbClr val="000000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/>
        </p:nvSpPr>
        <p:spPr>
          <a:xfrm>
            <a:off x="948675" y="1827125"/>
            <a:ext cx="2707500" cy="5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Stacks</a:t>
            </a:r>
            <a:endParaRPr b="1" sz="1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diferenciados</a:t>
            </a:r>
            <a:endParaRPr b="1" sz="13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1111"/>
              <a:buFont typeface="Arial"/>
              <a:buNone/>
            </a:pPr>
            <a:r>
              <a:t/>
            </a:r>
            <a:endParaRPr b="1" sz="27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8200" y="450925"/>
            <a:ext cx="3063424" cy="27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3375" y="2999224"/>
            <a:ext cx="4373275" cy="127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 txBox="1"/>
          <p:nvPr/>
        </p:nvSpPr>
        <p:spPr>
          <a:xfrm>
            <a:off x="483375" y="1667475"/>
            <a:ext cx="3235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Equipos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orientados a Microservicios</a:t>
            </a:r>
            <a:endParaRPr b="1" sz="5000"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8875" y="494750"/>
            <a:ext cx="5195450" cy="3829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5"/>
          <p:cNvSpPr txBox="1"/>
          <p:nvPr/>
        </p:nvSpPr>
        <p:spPr>
          <a:xfrm>
            <a:off x="420650" y="453425"/>
            <a:ext cx="2679600" cy="8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Escalabilidad</a:t>
            </a:r>
            <a:endParaRPr b="1" sz="3400"/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650" y="1296450"/>
            <a:ext cx="4151349" cy="2626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99" y="1267613"/>
            <a:ext cx="4267201" cy="2746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6"/>
          <p:cNvSpPr txBox="1"/>
          <p:nvPr/>
        </p:nvSpPr>
        <p:spPr>
          <a:xfrm>
            <a:off x="570125" y="315250"/>
            <a:ext cx="2854800" cy="8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Nuevos Retos</a:t>
            </a:r>
            <a:endParaRPr b="1" sz="1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5400"/>
          </a:p>
        </p:txBody>
      </p:sp>
      <p:sp>
        <p:nvSpPr>
          <p:cNvPr id="164" name="Google Shape;164;p26"/>
          <p:cNvSpPr txBox="1"/>
          <p:nvPr/>
        </p:nvSpPr>
        <p:spPr>
          <a:xfrm>
            <a:off x="542050" y="1717500"/>
            <a:ext cx="27888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2C3E50"/>
                </a:solidFill>
              </a:rPr>
              <a:t>Latencia</a:t>
            </a:r>
            <a:endParaRPr sz="1800">
              <a:solidFill>
                <a:srgbClr val="2C3E5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2C3E50"/>
                </a:solidFill>
              </a:rPr>
              <a:t>Análisis de datos</a:t>
            </a:r>
            <a:endParaRPr sz="1800">
              <a:solidFill>
                <a:srgbClr val="2C3E5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2C3E50"/>
                </a:solidFill>
              </a:rPr>
              <a:t>Monitoreo</a:t>
            </a:r>
            <a:endParaRPr sz="1800">
              <a:solidFill>
                <a:srgbClr val="2C3E5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2C3E50"/>
                </a:solidFill>
              </a:rPr>
              <a:t>Complejidad extra</a:t>
            </a:r>
            <a:endParaRPr/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7850" y="1266843"/>
            <a:ext cx="4595100" cy="2657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FF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/>
          <p:nvPr/>
        </p:nvSpPr>
        <p:spPr>
          <a:xfrm>
            <a:off x="2363613" y="2942322"/>
            <a:ext cx="470100" cy="93900"/>
          </a:xfrm>
          <a:prstGeom prst="rect">
            <a:avLst/>
          </a:prstGeom>
          <a:solidFill>
            <a:srgbClr val="05D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27"/>
          <p:cNvPicPr preferRelativeResize="0"/>
          <p:nvPr/>
        </p:nvPicPr>
        <p:blipFill rotWithShape="1">
          <a:blip r:embed="rId3">
            <a:alphaModFix/>
          </a:blip>
          <a:srcRect b="18268" l="3361" r="7224" t="18822"/>
          <a:stretch/>
        </p:blipFill>
        <p:spPr>
          <a:xfrm>
            <a:off x="209252" y="195550"/>
            <a:ext cx="1752725" cy="45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/>
          <p:nvPr/>
        </p:nvSpPr>
        <p:spPr>
          <a:xfrm>
            <a:off x="472650" y="1623250"/>
            <a:ext cx="8198700" cy="12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5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Dimensiones de Escalabilidad</a:t>
            </a:r>
            <a:endParaRPr sz="4500">
              <a:solidFill>
                <a:schemeClr val="lt1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173" name="Google Shape;173;p27"/>
          <p:cNvSpPr txBox="1"/>
          <p:nvPr/>
        </p:nvSpPr>
        <p:spPr>
          <a:xfrm>
            <a:off x="3072000" y="2786650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lt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El modelo 3D de escalabilidad del libro </a:t>
            </a:r>
            <a:r>
              <a:rPr i="1" lang="en" sz="1150">
                <a:solidFill>
                  <a:schemeClr val="lt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The Art of Scalability</a:t>
            </a:r>
            <a:endParaRPr>
              <a:solidFill>
                <a:schemeClr val="lt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2337" y="436500"/>
            <a:ext cx="3996376" cy="299309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8"/>
          <p:cNvSpPr txBox="1"/>
          <p:nvPr/>
        </p:nvSpPr>
        <p:spPr>
          <a:xfrm>
            <a:off x="635225" y="3263025"/>
            <a:ext cx="6752700" cy="13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33333"/>
                </a:solidFill>
                <a:highlight>
                  <a:srgbClr val="FFFFFF"/>
                </a:highlight>
                <a:latin typeface="Nunito SemiBold"/>
                <a:ea typeface="Nunito SemiBold"/>
                <a:cs typeface="Nunito SemiBold"/>
                <a:sym typeface="Nunito SemiBold"/>
              </a:rPr>
              <a:t>Escalado del eje X</a:t>
            </a:r>
            <a:endParaRPr sz="2000">
              <a:solidFill>
                <a:srgbClr val="333333"/>
              </a:solidFill>
              <a:highlight>
                <a:srgbClr val="FFFFFF"/>
              </a:highlight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b="1" lang="en" sz="1000">
                <a:solidFill>
                  <a:srgbClr val="333333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C</a:t>
            </a:r>
            <a:r>
              <a:rPr b="1" lang="en" sz="1000">
                <a:solidFill>
                  <a:srgbClr val="333333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onsiste en ejecutar varias copias de una aplicación detrás de un balanceador de carga. 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Nunito SemiBold"/>
                <a:ea typeface="Nunito SemiBold"/>
                <a:cs typeface="Nunito SemiBold"/>
                <a:sym typeface="Nunito SemiBold"/>
              </a:rPr>
              <a:t>Si hay N copias, cada copia maneja 1/N de la carga. Este es un enfoque simple y comúnmente utilizado para escalar una aplicación. Una 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Nunito SemiBold"/>
                <a:ea typeface="Nunito SemiBold"/>
                <a:cs typeface="Nunito SemiBold"/>
                <a:sym typeface="Nunito SemiBold"/>
              </a:rPr>
              <a:t>desventaja es que se requiere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Nunito SemiBold"/>
                <a:ea typeface="Nunito SemiBold"/>
                <a:cs typeface="Nunito SemiBold"/>
                <a:sym typeface="Nunito SemiBold"/>
              </a:rPr>
              <a:t> más memoria para ser efectivos. Otro problema con este enfoque es que no aborda los problemas de la creciente complejidad del desarrollo y la aplicación.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180" name="Google Shape;180;p28"/>
          <p:cNvSpPr txBox="1"/>
          <p:nvPr/>
        </p:nvSpPr>
        <p:spPr>
          <a:xfrm>
            <a:off x="149025" y="84400"/>
            <a:ext cx="2327400" cy="30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33333"/>
                </a:solidFill>
                <a:highlight>
                  <a:srgbClr val="FFFFFF"/>
                </a:highlight>
                <a:latin typeface="Nunito Medium"/>
                <a:ea typeface="Nunito Medium"/>
                <a:cs typeface="Nunito Medium"/>
                <a:sym typeface="Nunito Medium"/>
              </a:rPr>
              <a:t>Escalado del eje Y</a:t>
            </a:r>
            <a:endParaRPr sz="2000">
              <a:solidFill>
                <a:srgbClr val="333333"/>
              </a:solidFill>
              <a:highlight>
                <a:srgbClr val="FFFFFF"/>
              </a:highlight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Nunito SemiBold"/>
                <a:ea typeface="Nunito SemiBold"/>
                <a:cs typeface="Nunito SemiBold"/>
                <a:sym typeface="Nunito SemiBold"/>
              </a:rPr>
              <a:t>A diferencia del eje X y el eje Z, que consisten en ejecutar varias copias idénticas de la aplicación, el escalado del eje Y divide la aplicación en varios servicios diferentes. Cada servicio es responsable de una o más funciones estrechamente relacionadas. Hay un par de formas diferentes de descomponer la aplicación en servicios. Un enfoque es utilizar la descomposición basada en verbos y una combinación de descomposición basada en verbos y sustantivos.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181" name="Google Shape;181;p28"/>
          <p:cNvSpPr txBox="1"/>
          <p:nvPr/>
        </p:nvSpPr>
        <p:spPr>
          <a:xfrm>
            <a:off x="6357375" y="210100"/>
            <a:ext cx="2631000" cy="28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33333"/>
                </a:solidFill>
                <a:highlight>
                  <a:srgbClr val="FFFFFF"/>
                </a:highlight>
                <a:latin typeface="Nunito SemiBold"/>
                <a:ea typeface="Nunito SemiBold"/>
                <a:cs typeface="Nunito SemiBold"/>
                <a:sym typeface="Nunito SemiBold"/>
              </a:rPr>
              <a:t>Escalado del eje Z</a:t>
            </a:r>
            <a:endParaRPr sz="2000">
              <a:solidFill>
                <a:srgbClr val="333333"/>
              </a:solidFill>
              <a:highlight>
                <a:srgbClr val="FFFFFF"/>
              </a:highlight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Nunito SemiBold"/>
                <a:ea typeface="Nunito SemiBold"/>
                <a:cs typeface="Nunito SemiBold"/>
                <a:sym typeface="Nunito SemiBold"/>
              </a:rPr>
              <a:t>Cuando se usa el escalado del eje Z, cada servidor ejecuta una copia idéntica del código. En este sentido, es similar a la escala del eje X. La gran diferencia es que cada servidor es responsable 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Nunito SemiBold"/>
                <a:ea typeface="Nunito SemiBold"/>
                <a:cs typeface="Nunito SemiBold"/>
                <a:sym typeface="Nunito SemiBold"/>
              </a:rPr>
              <a:t>sólo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Nunito SemiBold"/>
                <a:ea typeface="Nunito SemiBold"/>
                <a:cs typeface="Nunito SemiBold"/>
                <a:sym typeface="Nunito SemiBold"/>
              </a:rPr>
              <a:t> de un subconjunto de los datos. 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Nunito SemiBold"/>
                <a:ea typeface="Nunito SemiBold"/>
                <a:cs typeface="Nunito SemiBold"/>
                <a:sym typeface="Nunito SemiBold"/>
              </a:rPr>
              <a:t>Las divisiones del eje Z se usan comúnmente para escalar bases de datos. Los datos se dividen (también conocidos como fragmentos) en un conjunto de servidores en función de un atributo de cada registro.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pic>
        <p:nvPicPr>
          <p:cNvPr id="182" name="Google Shape;18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1450" y="4669006"/>
            <a:ext cx="1477500" cy="547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311700" y="224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SemiBold"/>
                <a:ea typeface="Nunito SemiBold"/>
                <a:cs typeface="Nunito SemiBold"/>
                <a:sym typeface="Nunito SemiBold"/>
              </a:rPr>
              <a:t>Tipos de escalado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188" name="Google Shape;188;p29"/>
          <p:cNvSpPr txBox="1"/>
          <p:nvPr/>
        </p:nvSpPr>
        <p:spPr>
          <a:xfrm>
            <a:off x="3789525" y="451350"/>
            <a:ext cx="50919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Nunito"/>
                <a:ea typeface="Nunito"/>
                <a:cs typeface="Nunito"/>
                <a:sym typeface="Nunito"/>
              </a:rPr>
              <a:t>Escalado vertical</a:t>
            </a:r>
            <a:r>
              <a:rPr lang="en" sz="1100">
                <a:latin typeface="Nunito SemiBold"/>
                <a:ea typeface="Nunito SemiBold"/>
                <a:cs typeface="Nunito SemiBold"/>
                <a:sym typeface="Nunito SemiBold"/>
              </a:rPr>
              <a:t>: hardware del servidor de la aplicación</a:t>
            </a:r>
            <a:endParaRPr sz="11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unito SemiBold"/>
                <a:ea typeface="Nunito SemiBold"/>
                <a:cs typeface="Nunito SemiBold"/>
                <a:sym typeface="Nunito SemiBold"/>
              </a:rPr>
              <a:t>Ventajas:</a:t>
            </a:r>
            <a:endParaRPr sz="11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unito SemiBold"/>
              <a:buChar char="●"/>
            </a:pPr>
            <a:r>
              <a:rPr lang="en" sz="1100">
                <a:latin typeface="Nunito SemiBold"/>
                <a:ea typeface="Nunito SemiBold"/>
                <a:cs typeface="Nunito SemiBold"/>
                <a:sym typeface="Nunito SemiBold"/>
              </a:rPr>
              <a:t>Facilidad de implementación y configuración.</a:t>
            </a:r>
            <a:endParaRPr sz="11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unito SemiBold"/>
              <a:buChar char="●"/>
            </a:pPr>
            <a:r>
              <a:rPr lang="en" sz="1100">
                <a:latin typeface="Nunito SemiBold"/>
                <a:ea typeface="Nunito SemiBold"/>
                <a:cs typeface="Nunito SemiBold"/>
                <a:sym typeface="Nunito SemiBold"/>
              </a:rPr>
              <a:t>No requiere un diseño específico en la aplicación y su arquitectura para funcionar.</a:t>
            </a:r>
            <a:endParaRPr sz="11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unito SemiBold"/>
              <a:buChar char="●"/>
            </a:pPr>
            <a:r>
              <a:rPr lang="en" sz="1100">
                <a:latin typeface="Nunito SemiBold"/>
                <a:ea typeface="Nunito SemiBold"/>
                <a:cs typeface="Nunito SemiBold"/>
                <a:sym typeface="Nunito SemiBold"/>
              </a:rPr>
              <a:t>Puede ser más económico.</a:t>
            </a:r>
            <a:endParaRPr sz="11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unito SemiBold"/>
                <a:ea typeface="Nunito SemiBold"/>
                <a:cs typeface="Nunito SemiBold"/>
                <a:sym typeface="Nunito SemiBold"/>
              </a:rPr>
              <a:t>Desventajas:</a:t>
            </a:r>
            <a:endParaRPr sz="11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unito SemiBold"/>
              <a:buChar char="●"/>
            </a:pPr>
            <a:r>
              <a:rPr lang="en" sz="1100">
                <a:latin typeface="Nunito SemiBold"/>
                <a:ea typeface="Nunito SemiBold"/>
                <a:cs typeface="Nunito SemiBold"/>
                <a:sym typeface="Nunito SemiBold"/>
              </a:rPr>
              <a:t>Está limitado a la capacidad de un único servidor.</a:t>
            </a:r>
            <a:endParaRPr sz="11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unito SemiBold"/>
              <a:buChar char="●"/>
            </a:pPr>
            <a:r>
              <a:rPr lang="en" sz="1100">
                <a:latin typeface="Nunito SemiBold"/>
                <a:ea typeface="Nunito SemiBold"/>
                <a:cs typeface="Nunito SemiBold"/>
                <a:sym typeface="Nunito SemiBold"/>
              </a:rPr>
              <a:t>No aporta beneficios en relación a la alta disponibilidad.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189" name="Google Shape;189;p29"/>
          <p:cNvSpPr txBox="1"/>
          <p:nvPr/>
        </p:nvSpPr>
        <p:spPr>
          <a:xfrm>
            <a:off x="311700" y="2627875"/>
            <a:ext cx="5772600" cy="24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Nunito"/>
                <a:ea typeface="Nunito"/>
                <a:cs typeface="Nunito"/>
                <a:sym typeface="Nunito"/>
              </a:rPr>
              <a:t>Escalado horizontal</a:t>
            </a:r>
            <a:r>
              <a:rPr lang="en" sz="1100">
                <a:latin typeface="Nunito SemiBold"/>
                <a:ea typeface="Nunito SemiBold"/>
                <a:cs typeface="Nunito SemiBold"/>
                <a:sym typeface="Nunito SemiBold"/>
              </a:rPr>
              <a:t>: múltiples servidores atienden una aplicación que se denomina cluster y la carga de trabajo se distribuye entre ellos a través de un balanceador.  </a:t>
            </a:r>
            <a:endParaRPr sz="11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unito SemiBold"/>
                <a:ea typeface="Nunito SemiBold"/>
                <a:cs typeface="Nunito SemiBold"/>
                <a:sym typeface="Nunito SemiBold"/>
              </a:rPr>
              <a:t>Ventajas:</a:t>
            </a:r>
            <a:endParaRPr sz="11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unito SemiBold"/>
              <a:buChar char="●"/>
            </a:pPr>
            <a:r>
              <a:rPr lang="en" sz="1100">
                <a:latin typeface="Nunito SemiBold"/>
                <a:ea typeface="Nunito SemiBold"/>
                <a:cs typeface="Nunito SemiBold"/>
                <a:sym typeface="Nunito SemiBold"/>
              </a:rPr>
              <a:t>El escalado es prácticamente infinito.</a:t>
            </a:r>
            <a:endParaRPr sz="11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unito SemiBold"/>
              <a:buChar char="●"/>
            </a:pPr>
            <a:r>
              <a:rPr lang="en" sz="1100">
                <a:latin typeface="Nunito SemiBold"/>
                <a:ea typeface="Nunito SemiBold"/>
                <a:cs typeface="Nunito SemiBold"/>
                <a:sym typeface="Nunito SemiBold"/>
              </a:rPr>
              <a:t>Permite alta disponibilidad.</a:t>
            </a:r>
            <a:endParaRPr sz="11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unito SemiBold"/>
              <a:buChar char="●"/>
            </a:pPr>
            <a:r>
              <a:rPr lang="en" sz="1100">
                <a:latin typeface="Nunito SemiBold"/>
                <a:ea typeface="Nunito SemiBold"/>
                <a:cs typeface="Nunito SemiBold"/>
                <a:sym typeface="Nunito SemiBold"/>
              </a:rPr>
              <a:t>Permite un correcto balanceo de carga entre los servidores.</a:t>
            </a:r>
            <a:endParaRPr sz="11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unito SemiBold"/>
                <a:ea typeface="Nunito SemiBold"/>
                <a:cs typeface="Nunito SemiBold"/>
                <a:sym typeface="Nunito SemiBold"/>
              </a:rPr>
              <a:t>Desventajas:</a:t>
            </a:r>
            <a:endParaRPr sz="11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emiBold"/>
              <a:buChar char="●"/>
            </a:pPr>
            <a:r>
              <a:rPr lang="en" sz="1100">
                <a:latin typeface="Nunito SemiBold"/>
                <a:ea typeface="Nunito SemiBold"/>
                <a:cs typeface="Nunito SemiBold"/>
                <a:sym typeface="Nunito SemiBold"/>
              </a:rPr>
              <a:t>Requiere mayor configuración, que puede llegar a ser difícil de realizar.</a:t>
            </a:r>
            <a:endParaRPr sz="11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emiBold"/>
              <a:buChar char="●"/>
            </a:pPr>
            <a:r>
              <a:rPr lang="en" sz="1100">
                <a:latin typeface="Nunito SemiBold"/>
                <a:ea typeface="Nunito SemiBold"/>
                <a:cs typeface="Nunito SemiBold"/>
                <a:sym typeface="Nunito SemiBold"/>
              </a:rPr>
              <a:t>Necesita que la aplicación esté construida de modo que soporte escalamiento vertical.</a:t>
            </a:r>
            <a:endParaRPr sz="11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emiBold"/>
              <a:buChar char="●"/>
            </a:pPr>
            <a:r>
              <a:rPr lang="en" sz="1100">
                <a:latin typeface="Nunito SemiBold"/>
                <a:ea typeface="Nunito SemiBold"/>
                <a:cs typeface="Nunito SemiBold"/>
                <a:sym typeface="Nunito SemiBold"/>
              </a:rPr>
              <a:t>Aunque más potente y de mejor rendimiento, suele ser una opción menos económica, ya que requiere de varios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Nunito SemiBold"/>
                <a:ea typeface="Nunito SemiBold"/>
                <a:cs typeface="Nunito SemiBold"/>
                <a:sym typeface="Nunito SemiBold"/>
              </a:rPr>
              <a:t>servidores.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pic>
        <p:nvPicPr>
          <p:cNvPr id="190" name="Google Shape;1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550" y="922650"/>
            <a:ext cx="2072975" cy="150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4725" y="4104756"/>
            <a:ext cx="1477500" cy="547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FF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/>
          <p:nvPr/>
        </p:nvSpPr>
        <p:spPr>
          <a:xfrm>
            <a:off x="2363613" y="2942322"/>
            <a:ext cx="470100" cy="93900"/>
          </a:xfrm>
          <a:prstGeom prst="rect">
            <a:avLst/>
          </a:prstGeom>
          <a:solidFill>
            <a:srgbClr val="05D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30"/>
          <p:cNvPicPr preferRelativeResize="0"/>
          <p:nvPr/>
        </p:nvPicPr>
        <p:blipFill rotWithShape="1">
          <a:blip r:embed="rId3">
            <a:alphaModFix/>
          </a:blip>
          <a:srcRect b="18268" l="3361" r="7224" t="18822"/>
          <a:stretch/>
        </p:blipFill>
        <p:spPr>
          <a:xfrm>
            <a:off x="209252" y="195550"/>
            <a:ext cx="1752725" cy="45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0"/>
          <p:cNvSpPr/>
          <p:nvPr/>
        </p:nvSpPr>
        <p:spPr>
          <a:xfrm>
            <a:off x="472650" y="1623250"/>
            <a:ext cx="8198700" cy="12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Arquitectura Clásica</a:t>
            </a:r>
            <a:endParaRPr sz="5500">
              <a:solidFill>
                <a:schemeClr val="lt1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1"/>
          <p:cNvSpPr txBox="1"/>
          <p:nvPr/>
        </p:nvSpPr>
        <p:spPr>
          <a:xfrm>
            <a:off x="259525" y="1335848"/>
            <a:ext cx="2514900" cy="17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Three-Tier</a:t>
            </a:r>
            <a:endParaRPr b="1" sz="10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Three-Layer</a:t>
            </a:r>
            <a:endParaRPr b="1" sz="10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Architecture</a:t>
            </a:r>
            <a:endParaRPr b="1" sz="10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5400"/>
          </a:p>
        </p:txBody>
      </p:sp>
      <p:pic>
        <p:nvPicPr>
          <p:cNvPr id="205" name="Google Shape;20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9475" y="847938"/>
            <a:ext cx="5802826" cy="2545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2"/>
          <p:cNvSpPr txBox="1"/>
          <p:nvPr/>
        </p:nvSpPr>
        <p:spPr>
          <a:xfrm>
            <a:off x="332325" y="840325"/>
            <a:ext cx="2529900" cy="25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Three-Tier</a:t>
            </a:r>
            <a:endParaRPr b="1" sz="3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Three-Layer</a:t>
            </a:r>
            <a:endParaRPr b="1" sz="3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Architecture</a:t>
            </a:r>
            <a:endParaRPr b="1" sz="3400"/>
          </a:p>
        </p:txBody>
      </p:sp>
      <p:pic>
        <p:nvPicPr>
          <p:cNvPr id="212" name="Google Shape;21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0875" y="503150"/>
            <a:ext cx="5976974" cy="361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1000975" y="2453150"/>
            <a:ext cx="2985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TEMAS DE</a:t>
            </a:r>
            <a:endParaRPr b="1" i="0" sz="2000" u="none" cap="none" strike="noStrike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LA CLASE</a:t>
            </a:r>
            <a:endParaRPr b="1" i="0" sz="2000" u="none" cap="none" strike="noStrike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4063850" y="538050"/>
            <a:ext cx="4163100" cy="40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Char char="●"/>
            </a:pPr>
            <a:r>
              <a:rPr b="1" lang="en" sz="1750">
                <a:solidFill>
                  <a:schemeClr val="dk1"/>
                </a:solidFill>
                <a:highlight>
                  <a:srgbClr val="FFFFFF"/>
                </a:highlight>
              </a:rPr>
              <a:t>Arquitectura de Microservicios.</a:t>
            </a:r>
            <a:endParaRPr b="1" sz="17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Char char="●"/>
            </a:pPr>
            <a:r>
              <a:rPr b="1" lang="en" sz="1750">
                <a:solidFill>
                  <a:schemeClr val="dk1"/>
                </a:solidFill>
                <a:highlight>
                  <a:srgbClr val="FFFFFF"/>
                </a:highlight>
              </a:rPr>
              <a:t>Dimensiones del Escalado.</a:t>
            </a:r>
            <a:endParaRPr b="1" sz="17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Char char="●"/>
            </a:pPr>
            <a:r>
              <a:rPr b="1" lang="en" sz="1750">
                <a:solidFill>
                  <a:schemeClr val="dk1"/>
                </a:solidFill>
                <a:highlight>
                  <a:srgbClr val="FFFFFF"/>
                </a:highlight>
              </a:rPr>
              <a:t>Arquitectura Clásica.</a:t>
            </a:r>
            <a:endParaRPr b="1" sz="17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Char char="●"/>
            </a:pPr>
            <a:r>
              <a:rPr b="1" lang="en" sz="1750">
                <a:solidFill>
                  <a:schemeClr val="dk1"/>
                </a:solidFill>
                <a:highlight>
                  <a:srgbClr val="FFFFFF"/>
                </a:highlight>
              </a:rPr>
              <a:t>Domain Driven </a:t>
            </a:r>
            <a:r>
              <a:rPr b="1" lang="en" sz="1750">
                <a:solidFill>
                  <a:schemeClr val="dk1"/>
                </a:solidFill>
                <a:highlight>
                  <a:srgbClr val="FFFFFF"/>
                </a:highlight>
              </a:rPr>
              <a:t>Design</a:t>
            </a:r>
            <a:r>
              <a:rPr b="1" lang="en" sz="175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endParaRPr b="1" sz="17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Char char="●"/>
            </a:pPr>
            <a:r>
              <a:rPr b="1" lang="en" sz="1750">
                <a:solidFill>
                  <a:schemeClr val="dk1"/>
                </a:solidFill>
                <a:highlight>
                  <a:srgbClr val="FFFFFF"/>
                </a:highlight>
              </a:rPr>
              <a:t>Arquitectura de Microservicios.</a:t>
            </a:r>
            <a:endParaRPr b="1" sz="17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Char char="●"/>
            </a:pPr>
            <a:r>
              <a:rPr b="1" lang="en" sz="1750">
                <a:solidFill>
                  <a:schemeClr val="dk1"/>
                </a:solidFill>
                <a:highlight>
                  <a:srgbClr val="FFFFFF"/>
                </a:highlight>
              </a:rPr>
              <a:t>¿Cómo se comunican los microservicios?.</a:t>
            </a:r>
            <a:endParaRPr b="1" sz="17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Char char="●"/>
            </a:pPr>
            <a:r>
              <a:rPr b="1" lang="en" sz="1750">
                <a:solidFill>
                  <a:schemeClr val="dk1"/>
                </a:solidFill>
                <a:highlight>
                  <a:srgbClr val="FFFFFF"/>
                </a:highlight>
              </a:rPr>
              <a:t>¿Cómo se comunica el frontend con los microservicios?.</a:t>
            </a:r>
            <a:endParaRPr b="1" sz="17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Char char="●"/>
            </a:pPr>
            <a:r>
              <a:rPr b="1" lang="en" sz="1750">
                <a:solidFill>
                  <a:schemeClr val="dk1"/>
                </a:solidFill>
                <a:highlight>
                  <a:srgbClr val="FFFFFF"/>
                </a:highlight>
              </a:rPr>
              <a:t>¿Cómo funciona la seguridad de APLs en esta arquitectura?.</a:t>
            </a:r>
            <a:endParaRPr b="1" sz="17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10863" y="1257298"/>
            <a:ext cx="965524" cy="96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3"/>
          <p:cNvSpPr txBox="1"/>
          <p:nvPr/>
        </p:nvSpPr>
        <p:spPr>
          <a:xfrm>
            <a:off x="284800" y="1071550"/>
            <a:ext cx="3072300" cy="21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Diferencias </a:t>
            </a:r>
            <a:endParaRPr b="1" sz="3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de</a:t>
            </a:r>
            <a:endParaRPr b="1" sz="3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Arquitectura</a:t>
            </a:r>
            <a:endParaRPr b="1" sz="3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24292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7100" y="642050"/>
            <a:ext cx="5482100" cy="273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4"/>
          <p:cNvSpPr txBox="1"/>
          <p:nvPr/>
        </p:nvSpPr>
        <p:spPr>
          <a:xfrm>
            <a:off x="110225" y="1540575"/>
            <a:ext cx="3090300" cy="12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Arquitectura de Microservicios</a:t>
            </a:r>
            <a:endParaRPr b="1"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b="1" sz="3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850"/>
          </a:p>
        </p:txBody>
      </p:sp>
      <p:pic>
        <p:nvPicPr>
          <p:cNvPr id="226" name="Google Shape;22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5125" y="663850"/>
            <a:ext cx="5776975" cy="315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FF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/>
          <p:nvPr/>
        </p:nvSpPr>
        <p:spPr>
          <a:xfrm>
            <a:off x="2363613" y="2942322"/>
            <a:ext cx="470100" cy="93900"/>
          </a:xfrm>
          <a:prstGeom prst="rect">
            <a:avLst/>
          </a:prstGeom>
          <a:solidFill>
            <a:srgbClr val="05D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35"/>
          <p:cNvPicPr preferRelativeResize="0"/>
          <p:nvPr/>
        </p:nvPicPr>
        <p:blipFill rotWithShape="1">
          <a:blip r:embed="rId3">
            <a:alphaModFix/>
          </a:blip>
          <a:srcRect b="18268" l="3361" r="7224" t="18822"/>
          <a:stretch/>
        </p:blipFill>
        <p:spPr>
          <a:xfrm>
            <a:off x="209252" y="195550"/>
            <a:ext cx="1752725" cy="45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5"/>
          <p:cNvSpPr/>
          <p:nvPr/>
        </p:nvSpPr>
        <p:spPr>
          <a:xfrm>
            <a:off x="472650" y="1623250"/>
            <a:ext cx="8198700" cy="12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9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Domain Driven  Design</a:t>
            </a:r>
            <a:endParaRPr sz="4900">
              <a:solidFill>
                <a:schemeClr val="lt1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6"/>
          <p:cNvSpPr txBox="1"/>
          <p:nvPr/>
        </p:nvSpPr>
        <p:spPr>
          <a:xfrm>
            <a:off x="125450" y="1579925"/>
            <a:ext cx="42015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Domain Driven Design</a:t>
            </a:r>
            <a:r>
              <a:rPr b="1" lang="en" sz="2600">
                <a:solidFill>
                  <a:srgbClr val="24292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                  </a:t>
            </a:r>
            <a:r>
              <a:rPr b="1" i="1" lang="en" sz="2600">
                <a:solidFill>
                  <a:srgbClr val="24292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Erick Evans</a:t>
            </a:r>
            <a:endParaRPr b="1" i="1" sz="1250"/>
          </a:p>
        </p:txBody>
      </p:sp>
      <p:pic>
        <p:nvPicPr>
          <p:cNvPr id="240" name="Google Shape;24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2450" y="375350"/>
            <a:ext cx="3087761" cy="3859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7"/>
          <p:cNvSpPr txBox="1"/>
          <p:nvPr/>
        </p:nvSpPr>
        <p:spPr>
          <a:xfrm>
            <a:off x="321100" y="1556300"/>
            <a:ext cx="33114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Modeling</a:t>
            </a:r>
            <a:endParaRPr b="1" sz="1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Domain</a:t>
            </a:r>
            <a:endParaRPr b="1" sz="5400"/>
          </a:p>
        </p:txBody>
      </p:sp>
      <p:pic>
        <p:nvPicPr>
          <p:cNvPr id="247" name="Google Shape;24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6625" y="851775"/>
            <a:ext cx="4781126" cy="281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8"/>
          <p:cNvSpPr txBox="1"/>
          <p:nvPr/>
        </p:nvSpPr>
        <p:spPr>
          <a:xfrm>
            <a:off x="348075" y="1559950"/>
            <a:ext cx="2501700" cy="11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Modeling Our Domain</a:t>
            </a:r>
            <a:endParaRPr b="1" sz="1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5400"/>
          </a:p>
        </p:txBody>
      </p:sp>
      <p:pic>
        <p:nvPicPr>
          <p:cNvPr id="254" name="Google Shape;25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5075" y="1171223"/>
            <a:ext cx="5743900" cy="189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9"/>
          <p:cNvSpPr txBox="1"/>
          <p:nvPr/>
        </p:nvSpPr>
        <p:spPr>
          <a:xfrm>
            <a:off x="333550" y="1717413"/>
            <a:ext cx="4745700" cy="8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Model-Driven Design</a:t>
            </a:r>
            <a:endParaRPr b="1" sz="12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5400"/>
          </a:p>
        </p:txBody>
      </p:sp>
      <p:pic>
        <p:nvPicPr>
          <p:cNvPr id="261" name="Google Shape;26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8200" y="1478077"/>
            <a:ext cx="2334325" cy="155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FF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/>
          <p:nvPr/>
        </p:nvSpPr>
        <p:spPr>
          <a:xfrm>
            <a:off x="2363613" y="2942322"/>
            <a:ext cx="470100" cy="93900"/>
          </a:xfrm>
          <a:prstGeom prst="rect">
            <a:avLst/>
          </a:prstGeom>
          <a:solidFill>
            <a:srgbClr val="05D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40"/>
          <p:cNvPicPr preferRelativeResize="0"/>
          <p:nvPr/>
        </p:nvPicPr>
        <p:blipFill rotWithShape="1">
          <a:blip r:embed="rId3">
            <a:alphaModFix/>
          </a:blip>
          <a:srcRect b="18268" l="3361" r="7224" t="18822"/>
          <a:stretch/>
        </p:blipFill>
        <p:spPr>
          <a:xfrm>
            <a:off x="209252" y="195550"/>
            <a:ext cx="1752725" cy="45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0"/>
          <p:cNvSpPr/>
          <p:nvPr/>
        </p:nvSpPr>
        <p:spPr>
          <a:xfrm>
            <a:off x="878625" y="942800"/>
            <a:ext cx="7471200" cy="24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2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Arquitectura de Microservicios</a:t>
            </a:r>
            <a:endParaRPr sz="5200">
              <a:solidFill>
                <a:srgbClr val="FFFFFF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1"/>
          <p:cNvSpPr txBox="1"/>
          <p:nvPr/>
        </p:nvSpPr>
        <p:spPr>
          <a:xfrm>
            <a:off x="958000" y="1757550"/>
            <a:ext cx="2737200" cy="8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Dominio</a:t>
            </a:r>
            <a:endParaRPr b="1" sz="1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5400"/>
          </a:p>
        </p:txBody>
      </p:sp>
      <p:pic>
        <p:nvPicPr>
          <p:cNvPr id="275" name="Google Shape;27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6250" y="689850"/>
            <a:ext cx="3831325" cy="308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2"/>
          <p:cNvSpPr txBox="1"/>
          <p:nvPr/>
        </p:nvSpPr>
        <p:spPr>
          <a:xfrm>
            <a:off x="656100" y="842675"/>
            <a:ext cx="2858700" cy="8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Services</a:t>
            </a:r>
            <a:endParaRPr b="1" sz="555"/>
          </a:p>
        </p:txBody>
      </p:sp>
      <p:sp>
        <p:nvSpPr>
          <p:cNvPr id="282" name="Google Shape;282;p42"/>
          <p:cNvSpPr txBox="1"/>
          <p:nvPr/>
        </p:nvSpPr>
        <p:spPr>
          <a:xfrm>
            <a:off x="337350" y="1890750"/>
            <a:ext cx="34962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Lógica de juego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Lógica del tablero de posiciones</a:t>
            </a:r>
            <a:endParaRPr sz="1500"/>
          </a:p>
        </p:txBody>
      </p:sp>
      <p:pic>
        <p:nvPicPr>
          <p:cNvPr id="283" name="Google Shape;28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0525" y="495500"/>
            <a:ext cx="4428474" cy="35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1000975" y="2453150"/>
            <a:ext cx="2985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latin typeface="Lexend Deca"/>
                <a:ea typeface="Lexend Deca"/>
                <a:cs typeface="Lexend Deca"/>
                <a:sym typeface="Lexend Deca"/>
              </a:rPr>
              <a:t>Objetivos de la </a:t>
            </a:r>
            <a:endParaRPr b="1" sz="20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latin typeface="Lexend Deca"/>
                <a:ea typeface="Lexend Deca"/>
                <a:cs typeface="Lexend Deca"/>
                <a:sym typeface="Lexend Deca"/>
              </a:rPr>
              <a:t>Sesion </a:t>
            </a:r>
            <a:endParaRPr b="1" sz="2000"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4063850" y="538050"/>
            <a:ext cx="41631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50">
                <a:solidFill>
                  <a:schemeClr val="dk1"/>
                </a:solidFill>
                <a:highlight>
                  <a:srgbClr val="FFFFFF"/>
                </a:highlight>
              </a:rPr>
              <a:t>Al concluir la </a:t>
            </a:r>
            <a:r>
              <a:rPr b="1" lang="en" sz="1750">
                <a:solidFill>
                  <a:schemeClr val="dk1"/>
                </a:solidFill>
                <a:highlight>
                  <a:srgbClr val="FFFFFF"/>
                </a:highlight>
              </a:rPr>
              <a:t>sesión de la clase los alumnos podrán:</a:t>
            </a:r>
            <a:endParaRPr b="1" sz="17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Char char="●"/>
            </a:pPr>
            <a:r>
              <a:rPr lang="en" sz="1750">
                <a:solidFill>
                  <a:schemeClr val="dk1"/>
                </a:solidFill>
                <a:highlight>
                  <a:srgbClr val="FFFFFF"/>
                </a:highlight>
              </a:rPr>
              <a:t>Establecer diferencia entre los servicios y macroservicios.</a:t>
            </a:r>
            <a:endParaRPr sz="17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Char char="●"/>
            </a:pPr>
            <a:r>
              <a:rPr lang="en" sz="1750">
                <a:solidFill>
                  <a:schemeClr val="dk1"/>
                </a:solidFill>
                <a:highlight>
                  <a:srgbClr val="FFFFFF"/>
                </a:highlight>
              </a:rPr>
              <a:t>Comprender las arquitecturas de los microservicios.</a:t>
            </a:r>
            <a:endParaRPr sz="17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Char char="●"/>
            </a:pPr>
            <a:r>
              <a:rPr lang="en" sz="1750">
                <a:solidFill>
                  <a:schemeClr val="dk1"/>
                </a:solidFill>
                <a:highlight>
                  <a:srgbClr val="FFFFFF"/>
                </a:highlight>
              </a:rPr>
              <a:t>Comprender como se comunican los frontend con los microservicios.</a:t>
            </a:r>
            <a:endParaRPr sz="17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Char char="●"/>
            </a:pPr>
            <a:r>
              <a:rPr lang="en" sz="1750">
                <a:solidFill>
                  <a:schemeClr val="dk1"/>
                </a:solidFill>
                <a:highlight>
                  <a:srgbClr val="FFFFFF"/>
                </a:highlight>
              </a:rPr>
              <a:t>Identificar herramientas para la construcción de microservicios.</a:t>
            </a:r>
            <a:endParaRPr sz="17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5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en" sz="175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endParaRPr b="1" sz="17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10863" y="1257298"/>
            <a:ext cx="965524" cy="96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3"/>
          <p:cNvSpPr txBox="1"/>
          <p:nvPr/>
        </p:nvSpPr>
        <p:spPr>
          <a:xfrm>
            <a:off x="251525" y="1665975"/>
            <a:ext cx="2908500" cy="8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" sz="3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Microservicio</a:t>
            </a:r>
            <a:endParaRPr b="1" sz="1050"/>
          </a:p>
        </p:txBody>
      </p:sp>
      <p:pic>
        <p:nvPicPr>
          <p:cNvPr id="290" name="Google Shape;29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4950" y="1166400"/>
            <a:ext cx="2446432" cy="1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6300" y="1584550"/>
            <a:ext cx="1114925" cy="117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4"/>
          <p:cNvSpPr txBox="1"/>
          <p:nvPr/>
        </p:nvSpPr>
        <p:spPr>
          <a:xfrm>
            <a:off x="942600" y="1949425"/>
            <a:ext cx="3185400" cy="8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Microservicio</a:t>
            </a:r>
            <a:endParaRPr b="1" sz="1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5400"/>
          </a:p>
        </p:txBody>
      </p:sp>
      <p:pic>
        <p:nvPicPr>
          <p:cNvPr id="298" name="Google Shape;29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7525" y="795450"/>
            <a:ext cx="1367800" cy="10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7525" y="2494050"/>
            <a:ext cx="1377500" cy="10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9750" y="1026150"/>
            <a:ext cx="798525" cy="70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39750" y="2724749"/>
            <a:ext cx="798525" cy="70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FF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5"/>
          <p:cNvSpPr/>
          <p:nvPr/>
        </p:nvSpPr>
        <p:spPr>
          <a:xfrm>
            <a:off x="2363613" y="2942322"/>
            <a:ext cx="470100" cy="93900"/>
          </a:xfrm>
          <a:prstGeom prst="rect">
            <a:avLst/>
          </a:prstGeom>
          <a:solidFill>
            <a:srgbClr val="05D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p45"/>
          <p:cNvPicPr preferRelativeResize="0"/>
          <p:nvPr/>
        </p:nvPicPr>
        <p:blipFill rotWithShape="1">
          <a:blip r:embed="rId3">
            <a:alphaModFix/>
          </a:blip>
          <a:srcRect b="18268" l="3361" r="7224" t="18822"/>
          <a:stretch/>
        </p:blipFill>
        <p:spPr>
          <a:xfrm>
            <a:off x="209252" y="195550"/>
            <a:ext cx="1752725" cy="45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5"/>
          <p:cNvSpPr/>
          <p:nvPr/>
        </p:nvSpPr>
        <p:spPr>
          <a:xfrm>
            <a:off x="836400" y="1306325"/>
            <a:ext cx="7471200" cy="16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" sz="5400">
                <a:solidFill>
                  <a:schemeClr val="lt1"/>
                </a:solidFill>
                <a:latin typeface="Nunito Medium"/>
                <a:ea typeface="Nunito Medium"/>
                <a:cs typeface="Nunito Medium"/>
                <a:sym typeface="Nunito Medium"/>
              </a:rPr>
              <a:t>¿Cómo se comunican los microservicios?</a:t>
            </a:r>
            <a:endParaRPr b="0" i="0" sz="7000" u="none" cap="none" strike="noStrike">
              <a:solidFill>
                <a:srgbClr val="47FC97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6"/>
          <p:cNvSpPr txBox="1"/>
          <p:nvPr/>
        </p:nvSpPr>
        <p:spPr>
          <a:xfrm>
            <a:off x="229375" y="1851750"/>
            <a:ext cx="3185400" cy="8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Microservicio</a:t>
            </a:r>
            <a:endParaRPr b="1" sz="13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5400"/>
          </a:p>
        </p:txBody>
      </p:sp>
      <p:pic>
        <p:nvPicPr>
          <p:cNvPr id="315" name="Google Shape;31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5900" y="626325"/>
            <a:ext cx="1592000" cy="11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5900" y="2703250"/>
            <a:ext cx="1592000" cy="109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1932050"/>
            <a:ext cx="239800" cy="57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86225" y="2046933"/>
            <a:ext cx="1247775" cy="350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28213" y="1048123"/>
            <a:ext cx="772275" cy="351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66838" y="1456875"/>
            <a:ext cx="895033" cy="23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08942" y="2947000"/>
            <a:ext cx="810848" cy="375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66838" y="3466000"/>
            <a:ext cx="895033" cy="23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7"/>
          <p:cNvSpPr txBox="1"/>
          <p:nvPr/>
        </p:nvSpPr>
        <p:spPr>
          <a:xfrm>
            <a:off x="229375" y="1851750"/>
            <a:ext cx="3185400" cy="8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Microservicio</a:t>
            </a:r>
            <a:endParaRPr b="1" sz="13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5400"/>
          </a:p>
        </p:txBody>
      </p:sp>
      <p:pic>
        <p:nvPicPr>
          <p:cNvPr id="329" name="Google Shape;32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5900" y="626325"/>
            <a:ext cx="1592000" cy="11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5900" y="2703250"/>
            <a:ext cx="1592000" cy="109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2950" y="1943605"/>
            <a:ext cx="668075" cy="55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28213" y="1104898"/>
            <a:ext cx="772275" cy="351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28213" y="3004823"/>
            <a:ext cx="772275" cy="351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24763" y="3614725"/>
            <a:ext cx="895033" cy="23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66838" y="1500725"/>
            <a:ext cx="895033" cy="23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8"/>
          <p:cNvSpPr txBox="1"/>
          <p:nvPr/>
        </p:nvSpPr>
        <p:spPr>
          <a:xfrm>
            <a:off x="122925" y="1800650"/>
            <a:ext cx="29523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Microservicio</a:t>
            </a:r>
            <a:endParaRPr b="1" sz="3400"/>
          </a:p>
        </p:txBody>
      </p:sp>
      <p:sp>
        <p:nvSpPr>
          <p:cNvPr id="342" name="Google Shape;342;p48"/>
          <p:cNvSpPr txBox="1"/>
          <p:nvPr/>
        </p:nvSpPr>
        <p:spPr>
          <a:xfrm>
            <a:off x="3142025" y="594900"/>
            <a:ext cx="1567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10.10.20.192:1001</a:t>
            </a:r>
            <a:endParaRPr sz="1200"/>
          </a:p>
        </p:txBody>
      </p:sp>
      <p:sp>
        <p:nvSpPr>
          <p:cNvPr id="343" name="Google Shape;343;p48"/>
          <p:cNvSpPr txBox="1"/>
          <p:nvPr/>
        </p:nvSpPr>
        <p:spPr>
          <a:xfrm>
            <a:off x="3142025" y="980100"/>
            <a:ext cx="156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10.10.20.192:1002</a:t>
            </a:r>
            <a:endParaRPr sz="1200"/>
          </a:p>
        </p:txBody>
      </p:sp>
      <p:sp>
        <p:nvSpPr>
          <p:cNvPr id="344" name="Google Shape;344;p48"/>
          <p:cNvSpPr txBox="1"/>
          <p:nvPr/>
        </p:nvSpPr>
        <p:spPr>
          <a:xfrm>
            <a:off x="3142025" y="1367325"/>
            <a:ext cx="1567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10.10.20.192:1003</a:t>
            </a:r>
            <a:endParaRPr sz="1200"/>
          </a:p>
        </p:txBody>
      </p:sp>
      <p:pic>
        <p:nvPicPr>
          <p:cNvPr id="345" name="Google Shape;34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5538" y="433800"/>
            <a:ext cx="1970701" cy="359805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8"/>
          <p:cNvSpPr txBox="1"/>
          <p:nvPr/>
        </p:nvSpPr>
        <p:spPr>
          <a:xfrm>
            <a:off x="3210150" y="2461850"/>
            <a:ext cx="156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10.10.20.195:1001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47" name="Google Shape;347;p48"/>
          <p:cNvSpPr txBox="1"/>
          <p:nvPr/>
        </p:nvSpPr>
        <p:spPr>
          <a:xfrm>
            <a:off x="3210150" y="2831150"/>
            <a:ext cx="156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10.10.20.195:1002</a:t>
            </a:r>
            <a:endParaRPr sz="1200"/>
          </a:p>
        </p:txBody>
      </p:sp>
      <p:sp>
        <p:nvSpPr>
          <p:cNvPr id="348" name="Google Shape;348;p48"/>
          <p:cNvSpPr txBox="1"/>
          <p:nvPr/>
        </p:nvSpPr>
        <p:spPr>
          <a:xfrm>
            <a:off x="3210150" y="3200450"/>
            <a:ext cx="156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10.10.20.195:1003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349" name="Google Shape;34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51188" y="873463"/>
            <a:ext cx="752163" cy="582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51188" y="2571750"/>
            <a:ext cx="752163" cy="582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88752" y="1557951"/>
            <a:ext cx="677053" cy="242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88752" y="3279201"/>
            <a:ext cx="677053" cy="242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9"/>
          <p:cNvSpPr txBox="1"/>
          <p:nvPr/>
        </p:nvSpPr>
        <p:spPr>
          <a:xfrm>
            <a:off x="253225" y="1693550"/>
            <a:ext cx="4511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Nunito"/>
                <a:ea typeface="Nunito"/>
                <a:cs typeface="Nunito"/>
                <a:sym typeface="Nunito"/>
              </a:rPr>
              <a:t>Microservicio</a:t>
            </a:r>
            <a:endParaRPr b="1" sz="27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Nunito"/>
                <a:ea typeface="Nunito"/>
                <a:cs typeface="Nunito"/>
                <a:sym typeface="Nunito"/>
              </a:rPr>
              <a:t>Comunicación sincrónica</a:t>
            </a:r>
            <a:endParaRPr b="1" sz="27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9" name="Google Shape;35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6325" y="317524"/>
            <a:ext cx="4222051" cy="390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550" y="3150925"/>
            <a:ext cx="2224325" cy="97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0"/>
          <p:cNvSpPr txBox="1"/>
          <p:nvPr/>
        </p:nvSpPr>
        <p:spPr>
          <a:xfrm>
            <a:off x="347550" y="1801363"/>
            <a:ext cx="3658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Microservicio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Comunicación Asincrónica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7" name="Google Shape;36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1850" y="656600"/>
            <a:ext cx="4125224" cy="321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1"/>
          <p:cNvSpPr txBox="1"/>
          <p:nvPr/>
        </p:nvSpPr>
        <p:spPr>
          <a:xfrm>
            <a:off x="313175" y="1859538"/>
            <a:ext cx="3656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Microservicio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Comunicación Asincrónica</a:t>
            </a:r>
            <a:endParaRPr b="1" sz="2400"/>
          </a:p>
        </p:txBody>
      </p:sp>
      <p:pic>
        <p:nvPicPr>
          <p:cNvPr id="374" name="Google Shape;37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5341" y="3156611"/>
            <a:ext cx="1075435" cy="757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8823" y="651325"/>
            <a:ext cx="1075479" cy="757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5342" y="651325"/>
            <a:ext cx="1075479" cy="75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62305" y="651335"/>
            <a:ext cx="1075479" cy="757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78832" y="3156610"/>
            <a:ext cx="1075442" cy="757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62324" y="3156611"/>
            <a:ext cx="1075442" cy="757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5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46950" y="2169669"/>
            <a:ext cx="4339224" cy="3657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1" name="Google Shape;381;p51"/>
          <p:cNvCxnSpPr>
            <a:stCxn id="376" idx="2"/>
          </p:cNvCxnSpPr>
          <p:nvPr/>
        </p:nvCxnSpPr>
        <p:spPr>
          <a:xfrm>
            <a:off x="4633082" y="1409084"/>
            <a:ext cx="1800" cy="788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2" name="Google Shape;382;p51"/>
          <p:cNvCxnSpPr>
            <a:stCxn id="375" idx="2"/>
            <a:endCxn id="380" idx="0"/>
          </p:cNvCxnSpPr>
          <p:nvPr/>
        </p:nvCxnSpPr>
        <p:spPr>
          <a:xfrm>
            <a:off x="6216562" y="1409077"/>
            <a:ext cx="0" cy="760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3" name="Google Shape;383;p51"/>
          <p:cNvCxnSpPr>
            <a:stCxn id="377" idx="2"/>
          </p:cNvCxnSpPr>
          <p:nvPr/>
        </p:nvCxnSpPr>
        <p:spPr>
          <a:xfrm>
            <a:off x="7800044" y="1409074"/>
            <a:ext cx="7500" cy="778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4" name="Google Shape;384;p51"/>
          <p:cNvCxnSpPr>
            <a:stCxn id="374" idx="0"/>
          </p:cNvCxnSpPr>
          <p:nvPr/>
        </p:nvCxnSpPr>
        <p:spPr>
          <a:xfrm rot="10800000">
            <a:off x="4624358" y="2526911"/>
            <a:ext cx="8700" cy="629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85" name="Google Shape;385;p51"/>
          <p:cNvCxnSpPr>
            <a:stCxn id="378" idx="0"/>
            <a:endCxn id="380" idx="2"/>
          </p:cNvCxnSpPr>
          <p:nvPr/>
        </p:nvCxnSpPr>
        <p:spPr>
          <a:xfrm rot="10800000">
            <a:off x="6216553" y="2535310"/>
            <a:ext cx="0" cy="621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86" name="Google Shape;386;p51"/>
          <p:cNvCxnSpPr>
            <a:stCxn id="379" idx="0"/>
          </p:cNvCxnSpPr>
          <p:nvPr/>
        </p:nvCxnSpPr>
        <p:spPr>
          <a:xfrm rot="10800000">
            <a:off x="7791945" y="2532011"/>
            <a:ext cx="8100" cy="624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2"/>
          <p:cNvSpPr txBox="1"/>
          <p:nvPr/>
        </p:nvSpPr>
        <p:spPr>
          <a:xfrm>
            <a:off x="312375" y="1701150"/>
            <a:ext cx="42282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Nunito Medium"/>
                <a:ea typeface="Nunito Medium"/>
                <a:cs typeface="Nunito Medium"/>
                <a:sym typeface="Nunito Medium"/>
              </a:rPr>
              <a:t>M</a:t>
            </a:r>
            <a:r>
              <a:rPr b="1" lang="en" sz="2000">
                <a:latin typeface="Nunito"/>
                <a:ea typeface="Nunito"/>
                <a:cs typeface="Nunito"/>
                <a:sym typeface="Nunito"/>
              </a:rPr>
              <a:t>icroservicio </a:t>
            </a:r>
            <a:endParaRPr b="1" sz="2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unito"/>
                <a:ea typeface="Nunito"/>
                <a:cs typeface="Nunito"/>
                <a:sym typeface="Nunito"/>
              </a:rPr>
              <a:t>Comunicación Asincrónica</a:t>
            </a:r>
            <a:endParaRPr b="1" sz="20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93" name="Google Shape;39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2225" y="601251"/>
            <a:ext cx="5065751" cy="320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FF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/>
        </p:nvSpPr>
        <p:spPr>
          <a:xfrm>
            <a:off x="520400" y="1186050"/>
            <a:ext cx="7157700" cy="13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" sz="40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Arquitectura de </a:t>
            </a:r>
            <a:endParaRPr b="1" sz="4000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" sz="40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Microservicios</a:t>
            </a:r>
            <a:endParaRPr b="1" sz="4000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sz="4000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92" name="Google Shape;92;p17"/>
          <p:cNvSpPr/>
          <p:nvPr/>
        </p:nvSpPr>
        <p:spPr>
          <a:xfrm>
            <a:off x="708550" y="2880272"/>
            <a:ext cx="470100" cy="93900"/>
          </a:xfrm>
          <a:prstGeom prst="rect">
            <a:avLst/>
          </a:prstGeom>
          <a:solidFill>
            <a:srgbClr val="05D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 rotWithShape="1">
          <a:blip r:embed="rId3">
            <a:alphaModFix/>
          </a:blip>
          <a:srcRect b="18268" l="3361" r="7224" t="18822"/>
          <a:stretch/>
        </p:blipFill>
        <p:spPr>
          <a:xfrm>
            <a:off x="209252" y="195550"/>
            <a:ext cx="1752725" cy="45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8600" y="1046388"/>
            <a:ext cx="2579775" cy="25797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708550" y="3107325"/>
            <a:ext cx="23898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5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Sesión 1</a:t>
            </a:r>
            <a:endParaRPr sz="3500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3"/>
          <p:cNvSpPr txBox="1"/>
          <p:nvPr/>
        </p:nvSpPr>
        <p:spPr>
          <a:xfrm>
            <a:off x="198300" y="2171550"/>
            <a:ext cx="3172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Calibri"/>
                <a:ea typeface="Calibri"/>
                <a:cs typeface="Calibri"/>
                <a:sym typeface="Calibri"/>
              </a:rPr>
              <a:t>¿Múltiples llamadas?</a:t>
            </a:r>
            <a:endParaRPr b="1" sz="2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0" name="Google Shape;40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1100" y="809250"/>
            <a:ext cx="5468100" cy="2580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4"/>
          <p:cNvSpPr txBox="1"/>
          <p:nvPr/>
        </p:nvSpPr>
        <p:spPr>
          <a:xfrm>
            <a:off x="539600" y="1661600"/>
            <a:ext cx="30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000">
                <a:solidFill>
                  <a:srgbClr val="FF0000"/>
                </a:solidFill>
              </a:rPr>
              <a:t>¿Múltiples llamadas?</a:t>
            </a:r>
            <a:endParaRPr sz="2000">
              <a:solidFill>
                <a:srgbClr val="FF0000"/>
              </a:solidFill>
            </a:endParaRPr>
          </a:p>
        </p:txBody>
      </p:sp>
      <p:sp>
        <p:nvSpPr>
          <p:cNvPr id="407" name="Google Shape;407;p54"/>
          <p:cNvSpPr txBox="1"/>
          <p:nvPr/>
        </p:nvSpPr>
        <p:spPr>
          <a:xfrm>
            <a:off x="799975" y="2137963"/>
            <a:ext cx="81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  <a:latin typeface="Nunito Medium"/>
                <a:ea typeface="Nunito Medium"/>
                <a:cs typeface="Nunito Medium"/>
                <a:sym typeface="Nunito Medium"/>
              </a:rPr>
              <a:t>NO</a:t>
            </a:r>
            <a:endParaRPr sz="2200">
              <a:solidFill>
                <a:srgbClr val="FF00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408" name="Google Shape;40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8525" y="738500"/>
            <a:ext cx="4930425" cy="263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5"/>
          <p:cNvSpPr txBox="1"/>
          <p:nvPr/>
        </p:nvSpPr>
        <p:spPr>
          <a:xfrm>
            <a:off x="523900" y="1834275"/>
            <a:ext cx="240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Nunito"/>
                <a:ea typeface="Nunito"/>
                <a:cs typeface="Nunito"/>
                <a:sym typeface="Nunito"/>
              </a:rPr>
              <a:t>API Gateway</a:t>
            </a:r>
            <a:endParaRPr b="1" sz="24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15" name="Google Shape;41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8200" y="576225"/>
            <a:ext cx="4824600" cy="307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FF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6"/>
          <p:cNvSpPr/>
          <p:nvPr/>
        </p:nvSpPr>
        <p:spPr>
          <a:xfrm>
            <a:off x="2363613" y="2942322"/>
            <a:ext cx="470100" cy="93900"/>
          </a:xfrm>
          <a:prstGeom prst="rect">
            <a:avLst/>
          </a:prstGeom>
          <a:solidFill>
            <a:srgbClr val="05D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1" name="Google Shape;421;p56"/>
          <p:cNvPicPr preferRelativeResize="0"/>
          <p:nvPr/>
        </p:nvPicPr>
        <p:blipFill rotWithShape="1">
          <a:blip r:embed="rId3">
            <a:alphaModFix/>
          </a:blip>
          <a:srcRect b="18268" l="3361" r="7224" t="18822"/>
          <a:stretch/>
        </p:blipFill>
        <p:spPr>
          <a:xfrm>
            <a:off x="209252" y="195550"/>
            <a:ext cx="1752725" cy="45492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56"/>
          <p:cNvSpPr/>
          <p:nvPr/>
        </p:nvSpPr>
        <p:spPr>
          <a:xfrm>
            <a:off x="700050" y="706250"/>
            <a:ext cx="7471200" cy="25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700">
                <a:solidFill>
                  <a:srgbClr val="FFFFFF"/>
                </a:solidFill>
                <a:latin typeface="Nunito Medium"/>
                <a:ea typeface="Nunito Medium"/>
                <a:cs typeface="Nunito Medium"/>
                <a:sym typeface="Nunito Medium"/>
              </a:rPr>
              <a:t>¿Cómo se comunica el frontend con los microservicios?</a:t>
            </a:r>
            <a:endParaRPr sz="8200">
              <a:solidFill>
                <a:schemeClr val="lt1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7"/>
          <p:cNvSpPr txBox="1"/>
          <p:nvPr/>
        </p:nvSpPr>
        <p:spPr>
          <a:xfrm>
            <a:off x="555250" y="1891150"/>
            <a:ext cx="240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Nunito SemiBold"/>
                <a:ea typeface="Nunito SemiBold"/>
                <a:cs typeface="Nunito SemiBold"/>
                <a:sym typeface="Nunito SemiBold"/>
              </a:rPr>
              <a:t>API Gateway</a:t>
            </a:r>
            <a:endParaRPr sz="24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pic>
        <p:nvPicPr>
          <p:cNvPr id="429" name="Google Shape;42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1100" y="427325"/>
            <a:ext cx="5004325" cy="375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8"/>
          <p:cNvSpPr txBox="1"/>
          <p:nvPr/>
        </p:nvSpPr>
        <p:spPr>
          <a:xfrm>
            <a:off x="555250" y="1891150"/>
            <a:ext cx="240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Nunito SemiBold"/>
                <a:ea typeface="Nunito SemiBold"/>
                <a:cs typeface="Nunito SemiBold"/>
                <a:sym typeface="Nunito SemiBold"/>
              </a:rPr>
              <a:t>API Gateway</a:t>
            </a:r>
            <a:endParaRPr sz="24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436" name="Google Shape;436;p58"/>
          <p:cNvSpPr txBox="1"/>
          <p:nvPr/>
        </p:nvSpPr>
        <p:spPr>
          <a:xfrm>
            <a:off x="3603825" y="1235550"/>
            <a:ext cx="525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API Gateway tambien podria tener funcionalidades adicionales como:</a:t>
            </a:r>
            <a:endParaRPr/>
          </a:p>
        </p:txBody>
      </p:sp>
      <p:sp>
        <p:nvSpPr>
          <p:cNvPr id="437" name="Google Shape;437;p58"/>
          <p:cNvSpPr txBox="1"/>
          <p:nvPr/>
        </p:nvSpPr>
        <p:spPr>
          <a:xfrm>
            <a:off x="3603825" y="1851150"/>
            <a:ext cx="4710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Autenticación y Autorización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Protección</a:t>
            </a:r>
            <a:r>
              <a:rPr lang="en"/>
              <a:t> contra amenazas ( DDoS, </a:t>
            </a:r>
            <a:r>
              <a:rPr lang="en"/>
              <a:t>Inyección</a:t>
            </a:r>
            <a:r>
              <a:rPr lang="en"/>
              <a:t> de </a:t>
            </a:r>
            <a:r>
              <a:rPr lang="en"/>
              <a:t>código</a:t>
            </a:r>
            <a:r>
              <a:rPr lang="en"/>
              <a:t>, etc 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Analisis y </a:t>
            </a:r>
            <a:r>
              <a:rPr lang="en"/>
              <a:t>Supervision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Monitorización de uso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Administrador del ciclo de vida y versionado de APIs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FF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9"/>
          <p:cNvSpPr/>
          <p:nvPr/>
        </p:nvSpPr>
        <p:spPr>
          <a:xfrm>
            <a:off x="2227263" y="3562022"/>
            <a:ext cx="470100" cy="93900"/>
          </a:xfrm>
          <a:prstGeom prst="rect">
            <a:avLst/>
          </a:prstGeom>
          <a:solidFill>
            <a:srgbClr val="05D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3" name="Google Shape;443;p59"/>
          <p:cNvPicPr preferRelativeResize="0"/>
          <p:nvPr/>
        </p:nvPicPr>
        <p:blipFill rotWithShape="1">
          <a:blip r:embed="rId3">
            <a:alphaModFix/>
          </a:blip>
          <a:srcRect b="18268" l="3361" r="7224" t="18822"/>
          <a:stretch/>
        </p:blipFill>
        <p:spPr>
          <a:xfrm>
            <a:off x="209252" y="195550"/>
            <a:ext cx="1752725" cy="45492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59"/>
          <p:cNvSpPr/>
          <p:nvPr/>
        </p:nvSpPr>
        <p:spPr>
          <a:xfrm>
            <a:off x="836400" y="746875"/>
            <a:ext cx="7471200" cy="25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¿Cómo funciona la seguridad  de APIs en esta arquitectura?</a:t>
            </a:r>
            <a:endParaRPr sz="6700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0"/>
          <p:cNvSpPr txBox="1"/>
          <p:nvPr/>
        </p:nvSpPr>
        <p:spPr>
          <a:xfrm>
            <a:off x="780425" y="1934400"/>
            <a:ext cx="219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API Gateway</a:t>
            </a:r>
            <a:endParaRPr b="1" sz="2400"/>
          </a:p>
        </p:txBody>
      </p:sp>
      <p:pic>
        <p:nvPicPr>
          <p:cNvPr id="451" name="Google Shape;45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2875" y="388325"/>
            <a:ext cx="5020474" cy="375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FF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1"/>
          <p:cNvSpPr/>
          <p:nvPr/>
        </p:nvSpPr>
        <p:spPr>
          <a:xfrm>
            <a:off x="2227263" y="3562022"/>
            <a:ext cx="470100" cy="93900"/>
          </a:xfrm>
          <a:prstGeom prst="rect">
            <a:avLst/>
          </a:prstGeom>
          <a:solidFill>
            <a:srgbClr val="05D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7" name="Google Shape;457;p61"/>
          <p:cNvPicPr preferRelativeResize="0"/>
          <p:nvPr/>
        </p:nvPicPr>
        <p:blipFill rotWithShape="1">
          <a:blip r:embed="rId3">
            <a:alphaModFix/>
          </a:blip>
          <a:srcRect b="18268" l="3361" r="7224" t="18822"/>
          <a:stretch/>
        </p:blipFill>
        <p:spPr>
          <a:xfrm>
            <a:off x="209252" y="195550"/>
            <a:ext cx="1752725" cy="45492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61"/>
          <p:cNvSpPr/>
          <p:nvPr/>
        </p:nvSpPr>
        <p:spPr>
          <a:xfrm>
            <a:off x="836400" y="746875"/>
            <a:ext cx="7471200" cy="25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Herramientas para la </a:t>
            </a:r>
            <a:r>
              <a:rPr lang="en" sz="48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construcción</a:t>
            </a:r>
            <a:r>
              <a:rPr lang="en" sz="48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de microservicios</a:t>
            </a:r>
            <a:endParaRPr sz="6700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2"/>
          <p:cNvSpPr/>
          <p:nvPr/>
        </p:nvSpPr>
        <p:spPr>
          <a:xfrm>
            <a:off x="3481500" y="598263"/>
            <a:ext cx="2732700" cy="6645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Configuration Service</a:t>
            </a:r>
            <a:endParaRPr/>
          </a:p>
        </p:txBody>
      </p:sp>
      <p:sp>
        <p:nvSpPr>
          <p:cNvPr id="464" name="Google Shape;464;p62"/>
          <p:cNvSpPr/>
          <p:nvPr/>
        </p:nvSpPr>
        <p:spPr>
          <a:xfrm>
            <a:off x="3481500" y="1433330"/>
            <a:ext cx="2732700" cy="6645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Discovery Service</a:t>
            </a:r>
            <a:endParaRPr/>
          </a:p>
        </p:txBody>
      </p:sp>
      <p:sp>
        <p:nvSpPr>
          <p:cNvPr id="465" name="Google Shape;465;p62"/>
          <p:cNvSpPr/>
          <p:nvPr/>
        </p:nvSpPr>
        <p:spPr>
          <a:xfrm>
            <a:off x="3481500" y="2239495"/>
            <a:ext cx="2732700" cy="6645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 Breaker</a:t>
            </a:r>
            <a:endParaRPr/>
          </a:p>
        </p:txBody>
      </p:sp>
      <p:sp>
        <p:nvSpPr>
          <p:cNvPr id="466" name="Google Shape;466;p62"/>
          <p:cNvSpPr/>
          <p:nvPr/>
        </p:nvSpPr>
        <p:spPr>
          <a:xfrm>
            <a:off x="3481500" y="3045659"/>
            <a:ext cx="2732700" cy="6645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 Service</a:t>
            </a:r>
            <a:endParaRPr/>
          </a:p>
        </p:txBody>
      </p:sp>
      <p:sp>
        <p:nvSpPr>
          <p:cNvPr id="467" name="Google Shape;467;p62"/>
          <p:cNvSpPr/>
          <p:nvPr/>
        </p:nvSpPr>
        <p:spPr>
          <a:xfrm>
            <a:off x="3481500" y="3880734"/>
            <a:ext cx="2732700" cy="6645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 Management</a:t>
            </a:r>
            <a:endParaRPr/>
          </a:p>
        </p:txBody>
      </p:sp>
      <p:sp>
        <p:nvSpPr>
          <p:cNvPr id="468" name="Google Shape;468;p62"/>
          <p:cNvSpPr/>
          <p:nvPr/>
        </p:nvSpPr>
        <p:spPr>
          <a:xfrm>
            <a:off x="419450" y="984575"/>
            <a:ext cx="1366500" cy="11838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Microservicio</a:t>
            </a:r>
            <a:endParaRPr sz="1000"/>
          </a:p>
        </p:txBody>
      </p:sp>
      <p:sp>
        <p:nvSpPr>
          <p:cNvPr id="469" name="Google Shape;469;p62"/>
          <p:cNvSpPr/>
          <p:nvPr/>
        </p:nvSpPr>
        <p:spPr>
          <a:xfrm>
            <a:off x="1602050" y="1670175"/>
            <a:ext cx="1366500" cy="11838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Microservicio</a:t>
            </a:r>
            <a:endParaRPr sz="1000"/>
          </a:p>
        </p:txBody>
      </p:sp>
      <p:sp>
        <p:nvSpPr>
          <p:cNvPr id="470" name="Google Shape;470;p62"/>
          <p:cNvSpPr/>
          <p:nvPr/>
        </p:nvSpPr>
        <p:spPr>
          <a:xfrm>
            <a:off x="419450" y="2335375"/>
            <a:ext cx="1366500" cy="11838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Microservicio</a:t>
            </a:r>
            <a:endParaRPr sz="1000"/>
          </a:p>
        </p:txBody>
      </p:sp>
      <p:sp>
        <p:nvSpPr>
          <p:cNvPr id="471" name="Google Shape;471;p62"/>
          <p:cNvSpPr/>
          <p:nvPr/>
        </p:nvSpPr>
        <p:spPr>
          <a:xfrm>
            <a:off x="1602050" y="3000575"/>
            <a:ext cx="1366500" cy="11838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Microservicio</a:t>
            </a:r>
            <a:endParaRPr sz="1000"/>
          </a:p>
        </p:txBody>
      </p:sp>
      <p:sp>
        <p:nvSpPr>
          <p:cNvPr id="472" name="Google Shape;472;p62"/>
          <p:cNvSpPr txBox="1"/>
          <p:nvPr/>
        </p:nvSpPr>
        <p:spPr>
          <a:xfrm>
            <a:off x="6438250" y="653500"/>
            <a:ext cx="2632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Centraliza y provee remotamente </a:t>
            </a:r>
            <a:r>
              <a:rPr lang="en" sz="1100">
                <a:solidFill>
                  <a:srgbClr val="666666"/>
                </a:solidFill>
              </a:rPr>
              <a:t>configuración</a:t>
            </a:r>
            <a:r>
              <a:rPr lang="en" sz="1100">
                <a:solidFill>
                  <a:srgbClr val="666666"/>
                </a:solidFill>
              </a:rPr>
              <a:t> a cada microservicio.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473" name="Google Shape;473;p62"/>
          <p:cNvSpPr txBox="1"/>
          <p:nvPr/>
        </p:nvSpPr>
        <p:spPr>
          <a:xfrm>
            <a:off x="6438250" y="1474088"/>
            <a:ext cx="2632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Encargado del descubrimiento de los diferentes servicios.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474" name="Google Shape;474;p62"/>
          <p:cNvSpPr txBox="1"/>
          <p:nvPr/>
        </p:nvSpPr>
        <p:spPr>
          <a:xfrm>
            <a:off x="6438250" y="2294700"/>
            <a:ext cx="2632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Patrón</a:t>
            </a:r>
            <a:r>
              <a:rPr lang="en" sz="1100">
                <a:solidFill>
                  <a:srgbClr val="666666"/>
                </a:solidFill>
              </a:rPr>
              <a:t> que evita la </a:t>
            </a:r>
            <a:r>
              <a:rPr lang="en" sz="1100">
                <a:solidFill>
                  <a:srgbClr val="666666"/>
                </a:solidFill>
              </a:rPr>
              <a:t>propagación</a:t>
            </a:r>
            <a:r>
              <a:rPr lang="en" sz="1100">
                <a:solidFill>
                  <a:srgbClr val="666666"/>
                </a:solidFill>
              </a:rPr>
              <a:t> de fallos en cascada.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475" name="Google Shape;475;p62"/>
          <p:cNvSpPr txBox="1"/>
          <p:nvPr/>
        </p:nvSpPr>
        <p:spPr>
          <a:xfrm>
            <a:off x="6438250" y="3100875"/>
            <a:ext cx="2632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Gateway para exponer los microservicios.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476" name="Google Shape;476;p62"/>
          <p:cNvSpPr txBox="1"/>
          <p:nvPr/>
        </p:nvSpPr>
        <p:spPr>
          <a:xfrm>
            <a:off x="6438250" y="3907050"/>
            <a:ext cx="2632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Centraliza los logs de los distintos microservicios.</a:t>
            </a:r>
            <a:endParaRPr sz="11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1354925" y="1613025"/>
            <a:ext cx="6221100" cy="19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Almost all the successful microservice stories have started with a monolith that got too big and was broken up.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1679250" y="2379425"/>
            <a:ext cx="5785500" cy="19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Almost all the cases where I've heard of a system that was built as a microservice system from scratch, has ended up in serious trouble.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/>
          <p:nvPr/>
        </p:nvSpPr>
        <p:spPr>
          <a:xfrm>
            <a:off x="1446638" y="1407697"/>
            <a:ext cx="470100" cy="93900"/>
          </a:xfrm>
          <a:prstGeom prst="rect">
            <a:avLst/>
          </a:prstGeom>
          <a:solidFill>
            <a:srgbClr val="05D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5973900" y="3631425"/>
            <a:ext cx="1834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Martin Fowler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8523" y="1176050"/>
            <a:ext cx="5717574" cy="3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63"/>
          <p:cNvSpPr txBox="1"/>
          <p:nvPr/>
        </p:nvSpPr>
        <p:spPr>
          <a:xfrm>
            <a:off x="100275" y="2315625"/>
            <a:ext cx="3000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Generadores de </a:t>
            </a:r>
            <a:r>
              <a:rPr b="1" lang="en" sz="1800">
                <a:solidFill>
                  <a:schemeClr val="dk1"/>
                </a:solidFill>
              </a:rPr>
              <a:t>código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spring Initializr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4"/>
          <p:cNvSpPr txBox="1"/>
          <p:nvPr/>
        </p:nvSpPr>
        <p:spPr>
          <a:xfrm>
            <a:off x="100275" y="231562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Micronaut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488" name="Google Shape;48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1200" y="1084838"/>
            <a:ext cx="5841958" cy="2076674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64"/>
          <p:cNvSpPr txBox="1"/>
          <p:nvPr/>
        </p:nvSpPr>
        <p:spPr>
          <a:xfrm>
            <a:off x="3528150" y="3161500"/>
            <a:ext cx="4813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Micronaut es un nuevo framework para la JVM que soporta Java, Groovy y Kotlin y que está diseñado para construir microservicios cloud native.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5"/>
          <p:cNvSpPr txBox="1"/>
          <p:nvPr/>
        </p:nvSpPr>
        <p:spPr>
          <a:xfrm>
            <a:off x="100275" y="2315625"/>
            <a:ext cx="3000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Descubrimiento de Microservicios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495" name="Google Shape;49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3475" y="1443413"/>
            <a:ext cx="2598810" cy="106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8275" y="1051387"/>
            <a:ext cx="1446925" cy="146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5"/>
          <p:cNvSpPr txBox="1"/>
          <p:nvPr/>
        </p:nvSpPr>
        <p:spPr>
          <a:xfrm>
            <a:off x="6362948" y="2722313"/>
            <a:ext cx="25989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Eureka se comporta como servidor, cuyo objetivo es registrar y localizar microservicios existentes, informar de su localización, su estado y datos relevantes de cada uno de ellos. Además, nos facilita el balanceo de carga y tolerancia a fallos.</a:t>
            </a:r>
            <a:endParaRPr sz="1100"/>
          </a:p>
        </p:txBody>
      </p:sp>
      <p:sp>
        <p:nvSpPr>
          <p:cNvPr id="498" name="Google Shape;498;p65"/>
          <p:cNvSpPr txBox="1"/>
          <p:nvPr/>
        </p:nvSpPr>
        <p:spPr>
          <a:xfrm>
            <a:off x="3414250" y="2722313"/>
            <a:ext cx="2625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Consul es una herramienta de Hashicorp, cuya función principal es facilitar la comunicación entre servicios productores y consumidores, llevando a cabo el registro y descubrimiento de los mismos.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6"/>
          <p:cNvSpPr txBox="1"/>
          <p:nvPr/>
        </p:nvSpPr>
        <p:spPr>
          <a:xfrm>
            <a:off x="100275" y="231562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Trazabilidad de peticiones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504" name="Google Shape;504;p66"/>
          <p:cNvSpPr txBox="1"/>
          <p:nvPr/>
        </p:nvSpPr>
        <p:spPr>
          <a:xfrm>
            <a:off x="6362950" y="2722325"/>
            <a:ext cx="2234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Jaeger: Sistema de trazabilidad distribuida que soporta Opentracing de manera nativa.</a:t>
            </a:r>
            <a:endParaRPr sz="1100"/>
          </a:p>
        </p:txBody>
      </p:sp>
      <p:sp>
        <p:nvSpPr>
          <p:cNvPr id="505" name="Google Shape;505;p66"/>
          <p:cNvSpPr txBox="1"/>
          <p:nvPr/>
        </p:nvSpPr>
        <p:spPr>
          <a:xfrm>
            <a:off x="3414250" y="2722313"/>
            <a:ext cx="26256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Zipkin es un gestor de traza o de log distribuido. Es muy apropiado para entornos en los que los componentes se encuentran separados en diferentes componentes de red o en entornos de ejecución distintos, como pueden ser las arquitecturas de microservicios.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506" name="Google Shape;50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9900" y="976900"/>
            <a:ext cx="1786875" cy="159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5725" y="1488449"/>
            <a:ext cx="2132198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7"/>
          <p:cNvSpPr txBox="1"/>
          <p:nvPr/>
        </p:nvSpPr>
        <p:spPr>
          <a:xfrm>
            <a:off x="100275" y="231562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Bus de eventos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513" name="Google Shape;51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950" y="380325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7600" y="633750"/>
            <a:ext cx="2836850" cy="137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2500" y="2315625"/>
            <a:ext cx="317517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3650" y="4218299"/>
            <a:ext cx="3427850" cy="53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8"/>
          <p:cNvSpPr txBox="1"/>
          <p:nvPr/>
        </p:nvSpPr>
        <p:spPr>
          <a:xfrm>
            <a:off x="100275" y="2315625"/>
            <a:ext cx="3000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Contenedores y Orquestadores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522" name="Google Shape;52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3050" y="927325"/>
            <a:ext cx="3865450" cy="9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2150" y="2523225"/>
            <a:ext cx="2286000" cy="17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950" y="474650"/>
            <a:ext cx="2785600" cy="3507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2775" y="528375"/>
            <a:ext cx="2644600" cy="34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0600" y="528376"/>
            <a:ext cx="2451524" cy="34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300" y="280000"/>
            <a:ext cx="2908900" cy="37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7188" y="379150"/>
            <a:ext cx="2754975" cy="37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2175" y="379150"/>
            <a:ext cx="2754975" cy="377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1"/>
          <p:cNvSpPr txBox="1"/>
          <p:nvPr/>
        </p:nvSpPr>
        <p:spPr>
          <a:xfrm>
            <a:off x="-130934" y="2359099"/>
            <a:ext cx="4070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en" sz="2000" u="none" cap="none" strike="noStrike">
                <a:solidFill>
                  <a:srgbClr val="000000"/>
                </a:solidFill>
                <a:latin typeface="Lexend Deca Medium"/>
                <a:ea typeface="Lexend Deca Medium"/>
                <a:cs typeface="Lexend Deca Medium"/>
                <a:sym typeface="Lexend Deca Medium"/>
              </a:rPr>
              <a:t>¿QUÉ APRENDIMOS </a:t>
            </a:r>
            <a:endParaRPr i="0" sz="2000" u="none" cap="none" strike="noStrike">
              <a:solidFill>
                <a:srgbClr val="000000"/>
              </a:solidFill>
              <a:latin typeface="Lexend Deca Medium"/>
              <a:ea typeface="Lexend Deca Medium"/>
              <a:cs typeface="Lexend Deca Medium"/>
              <a:sym typeface="Lexend Deca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latin typeface="Lexend Deca Medium"/>
                <a:ea typeface="Lexend Deca Medium"/>
                <a:cs typeface="Lexend Deca Medium"/>
                <a:sym typeface="Lexend Deca Medium"/>
              </a:rPr>
              <a:t>HOY</a:t>
            </a:r>
            <a:r>
              <a:rPr i="0" lang="en" sz="2000" u="none" cap="none" strike="noStrike">
                <a:solidFill>
                  <a:srgbClr val="000000"/>
                </a:solidFill>
                <a:latin typeface="Lexend Deca Medium"/>
                <a:ea typeface="Lexend Deca Medium"/>
                <a:cs typeface="Lexend Deca Medium"/>
                <a:sym typeface="Lexend Deca Medium"/>
              </a:rPr>
              <a:t>?</a:t>
            </a:r>
            <a:endParaRPr i="0" sz="2000" u="none" cap="none" strike="noStrike">
              <a:solidFill>
                <a:srgbClr val="000000"/>
              </a:solidFill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545" name="Google Shape;545;p71"/>
          <p:cNvSpPr txBox="1"/>
          <p:nvPr/>
        </p:nvSpPr>
        <p:spPr>
          <a:xfrm>
            <a:off x="4013882" y="955500"/>
            <a:ext cx="43206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800"/>
              <a:buFont typeface="Lexend Deca Light"/>
              <a:buChar char="●"/>
            </a:pPr>
            <a:r>
              <a:rPr lang="en" sz="1800">
                <a:solidFill>
                  <a:srgbClr val="24292F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¿</a:t>
            </a:r>
            <a:r>
              <a:rPr lang="en" sz="1800">
                <a:solidFill>
                  <a:srgbClr val="24292F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Qué</a:t>
            </a:r>
            <a:r>
              <a:rPr lang="en" sz="1800">
                <a:solidFill>
                  <a:srgbClr val="24292F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 es un </a:t>
            </a:r>
            <a:r>
              <a:rPr lang="en" sz="1800">
                <a:solidFill>
                  <a:srgbClr val="24292F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microservicio</a:t>
            </a:r>
            <a:r>
              <a:rPr lang="en" sz="1800">
                <a:solidFill>
                  <a:srgbClr val="24292F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?</a:t>
            </a:r>
            <a:endParaRPr i="0" sz="1800" u="none" cap="none" strike="noStrike">
              <a:solidFill>
                <a:srgbClr val="24292F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800"/>
              <a:buFont typeface="Lexend Deca Light"/>
              <a:buChar char="●"/>
            </a:pPr>
            <a:r>
              <a:rPr lang="en" sz="1800">
                <a:solidFill>
                  <a:srgbClr val="24292F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¿Cuáles son los componentes de la arquitectura clásica?</a:t>
            </a:r>
            <a:endParaRPr i="0" sz="1800" u="none" cap="none" strike="noStrike">
              <a:solidFill>
                <a:srgbClr val="24292F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800"/>
              <a:buFont typeface="Lexend Deca Light"/>
              <a:buChar char="●"/>
            </a:pPr>
            <a:r>
              <a:rPr lang="en" sz="1800">
                <a:solidFill>
                  <a:srgbClr val="24292F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¿</a:t>
            </a:r>
            <a:r>
              <a:rPr i="0" lang="en" sz="1800" u="none" cap="none" strike="noStrike">
                <a:solidFill>
                  <a:srgbClr val="24292F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Q</a:t>
            </a:r>
            <a:r>
              <a:rPr lang="en" sz="1800">
                <a:solidFill>
                  <a:srgbClr val="24292F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ué es un Domain Driven Design?</a:t>
            </a:r>
            <a:endParaRPr i="0" sz="1800" u="none" cap="none" strike="noStrike">
              <a:solidFill>
                <a:srgbClr val="24292F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800"/>
              <a:buFont typeface="Lexend Deca Light"/>
              <a:buChar char="●"/>
            </a:pPr>
            <a:r>
              <a:rPr lang="en" sz="1800">
                <a:solidFill>
                  <a:srgbClr val="24292F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¿Cómo se comunican los microservicios?.</a:t>
            </a:r>
            <a:endParaRPr sz="1800">
              <a:solidFill>
                <a:srgbClr val="24292F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800"/>
              <a:buFont typeface="Lexend Deca Light"/>
              <a:buChar char="●"/>
            </a:pPr>
            <a:r>
              <a:rPr lang="en" sz="1800">
                <a:solidFill>
                  <a:srgbClr val="24292F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¿Cómo se comunican los FRONTED?.</a:t>
            </a:r>
            <a:endParaRPr sz="1800">
              <a:solidFill>
                <a:srgbClr val="24292F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800"/>
              <a:buFont typeface="Lexend Deca Light"/>
              <a:buChar char="●"/>
            </a:pPr>
            <a:r>
              <a:rPr lang="en" sz="1800">
                <a:solidFill>
                  <a:srgbClr val="24292F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¿Cuáles son las herramientas para la construcción de un microservicio?</a:t>
            </a:r>
            <a:endParaRPr sz="1800">
              <a:solidFill>
                <a:srgbClr val="24292F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pic>
        <p:nvPicPr>
          <p:cNvPr id="546" name="Google Shape;546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9822" y="659725"/>
            <a:ext cx="1477500" cy="1477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71"/>
          <p:cNvSpPr txBox="1"/>
          <p:nvPr/>
        </p:nvSpPr>
        <p:spPr>
          <a:xfrm>
            <a:off x="4125422" y="786800"/>
            <a:ext cx="325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000000"/>
              </a:solidFill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pic>
        <p:nvPicPr>
          <p:cNvPr id="548" name="Google Shape;54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FF"/>
        </a:solid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2"/>
          <p:cNvSpPr txBox="1"/>
          <p:nvPr/>
        </p:nvSpPr>
        <p:spPr>
          <a:xfrm>
            <a:off x="2357250" y="2048400"/>
            <a:ext cx="4641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>
                <a:solidFill>
                  <a:schemeClr val="lt1"/>
                </a:solidFill>
              </a:rPr>
              <a:t>¡Nos vemos!</a:t>
            </a:r>
            <a:endParaRPr b="1" sz="5600">
              <a:solidFill>
                <a:schemeClr val="lt1"/>
              </a:solidFill>
            </a:endParaRPr>
          </a:p>
        </p:txBody>
      </p:sp>
      <p:pic>
        <p:nvPicPr>
          <p:cNvPr id="554" name="Google Shape;554;p72"/>
          <p:cNvPicPr preferRelativeResize="0"/>
          <p:nvPr/>
        </p:nvPicPr>
        <p:blipFill rotWithShape="1">
          <a:blip r:embed="rId3">
            <a:alphaModFix/>
          </a:blip>
          <a:srcRect b="18268" l="3361" r="7224" t="18822"/>
          <a:stretch/>
        </p:blipFill>
        <p:spPr>
          <a:xfrm>
            <a:off x="209252" y="195550"/>
            <a:ext cx="1752725" cy="454925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72"/>
          <p:cNvSpPr/>
          <p:nvPr/>
        </p:nvSpPr>
        <p:spPr>
          <a:xfrm>
            <a:off x="2408400" y="3162326"/>
            <a:ext cx="471600" cy="109800"/>
          </a:xfrm>
          <a:prstGeom prst="rect">
            <a:avLst/>
          </a:prstGeom>
          <a:solidFill>
            <a:srgbClr val="05D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440525" y="2007963"/>
            <a:ext cx="4640700" cy="18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 Múltiples programadores sobre el mismo código.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 Incremento de la complejidad.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 Despliegues de alto riesgo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 Escalabilidad y Resiliencia disminuida.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440525" y="835600"/>
            <a:ext cx="4046100" cy="5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8425">
                <a:solidFill>
                  <a:schemeClr val="dk1"/>
                </a:solidFill>
              </a:rPr>
              <a:t>El problema del monolito</a:t>
            </a:r>
            <a:endParaRPr b="1" sz="8425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1111"/>
              <a:buFont typeface="Arial"/>
              <a:buNone/>
            </a:pPr>
            <a:r>
              <a:t/>
            </a:r>
            <a:endParaRPr b="1" sz="27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9825" y="1067175"/>
            <a:ext cx="3987748" cy="2848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/>
        </p:nvSpPr>
        <p:spPr>
          <a:xfrm>
            <a:off x="898875" y="1759350"/>
            <a:ext cx="3837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</a:rPr>
              <a:t>¿Qué es un servicio?</a:t>
            </a:r>
            <a:endParaRPr b="1" sz="2600">
              <a:solidFill>
                <a:schemeClr val="dk1"/>
              </a:solidFill>
            </a:endParaRPr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6475" y="438575"/>
            <a:ext cx="3837700" cy="383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/>
        </p:nvSpPr>
        <p:spPr>
          <a:xfrm>
            <a:off x="898875" y="1759350"/>
            <a:ext cx="3837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¿Qué es un micro servicio?</a:t>
            </a:r>
            <a:endParaRPr b="1" sz="2100">
              <a:solidFill>
                <a:schemeClr val="dk1"/>
              </a:solidFill>
            </a:endParaRPr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6475" y="438575"/>
            <a:ext cx="3837700" cy="383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/>
        </p:nvSpPr>
        <p:spPr>
          <a:xfrm>
            <a:off x="793225" y="724050"/>
            <a:ext cx="2257800" cy="5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>
                <a:solidFill>
                  <a:schemeClr val="dk1"/>
                </a:solidFill>
              </a:rPr>
              <a:t>Ventajas</a:t>
            </a:r>
            <a:endParaRPr b="1" sz="27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 txBox="1"/>
          <p:nvPr/>
        </p:nvSpPr>
        <p:spPr>
          <a:xfrm>
            <a:off x="793225" y="1820775"/>
            <a:ext cx="3569400" cy="21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2C3E50"/>
                </a:solidFill>
              </a:rPr>
              <a:t>Empoderamiento de equipos</a:t>
            </a:r>
            <a:endParaRPr sz="1500">
              <a:solidFill>
                <a:srgbClr val="2C3E50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2C3E50"/>
                </a:solidFill>
              </a:rPr>
              <a:t>Complejidad acotada</a:t>
            </a:r>
            <a:endParaRPr sz="1500">
              <a:solidFill>
                <a:srgbClr val="2C3E50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2C3E50"/>
                </a:solidFill>
              </a:rPr>
              <a:t>Mayor escalabilidad</a:t>
            </a:r>
            <a:endParaRPr sz="1500">
              <a:solidFill>
                <a:srgbClr val="2C3E50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2C3E50"/>
                </a:solidFill>
              </a:rPr>
              <a:t>Despliegues de bajo riesgo</a:t>
            </a:r>
            <a:endParaRPr sz="1500">
              <a:solidFill>
                <a:srgbClr val="2C3E50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2C3E50"/>
                </a:solidFill>
              </a:rPr>
              <a:t> Stacks diferenciados</a:t>
            </a:r>
            <a:endParaRPr sz="1500">
              <a:solidFill>
                <a:srgbClr val="2C3E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685475"/>
            <a:ext cx="4047976" cy="377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